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30" r:id="rId2"/>
    <p:sldId id="461" r:id="rId3"/>
    <p:sldId id="465" r:id="rId4"/>
    <p:sldId id="464" r:id="rId5"/>
    <p:sldId id="466" r:id="rId6"/>
    <p:sldId id="462" r:id="rId7"/>
    <p:sldId id="468" r:id="rId8"/>
    <p:sldId id="463" r:id="rId9"/>
    <p:sldId id="467" r:id="rId10"/>
    <p:sldId id="469" r:id="rId11"/>
    <p:sldId id="470" r:id="rId12"/>
    <p:sldId id="471" r:id="rId13"/>
    <p:sldId id="472" r:id="rId14"/>
    <p:sldId id="302" r:id="rId15"/>
    <p:sldId id="459" r:id="rId16"/>
    <p:sldId id="447" r:id="rId17"/>
    <p:sldId id="303" r:id="rId18"/>
    <p:sldId id="276" r:id="rId19"/>
    <p:sldId id="286" r:id="rId20"/>
    <p:sldId id="458" r:id="rId21"/>
    <p:sldId id="436" r:id="rId22"/>
    <p:sldId id="448" r:id="rId23"/>
    <p:sldId id="437" r:id="rId24"/>
    <p:sldId id="457" r:id="rId25"/>
    <p:sldId id="449" r:id="rId26"/>
    <p:sldId id="432" r:id="rId27"/>
    <p:sldId id="294" r:id="rId28"/>
    <p:sldId id="438" r:id="rId29"/>
    <p:sldId id="299" r:id="rId30"/>
    <p:sldId id="451" r:id="rId31"/>
    <p:sldId id="298" r:id="rId32"/>
    <p:sldId id="452" r:id="rId33"/>
    <p:sldId id="300" r:id="rId34"/>
    <p:sldId id="453" r:id="rId35"/>
    <p:sldId id="454" r:id="rId36"/>
    <p:sldId id="456" r:id="rId37"/>
    <p:sldId id="445" r:id="rId38"/>
    <p:sldId id="277" r:id="rId39"/>
    <p:sldId id="291" r:id="rId40"/>
    <p:sldId id="446" r:id="rId41"/>
    <p:sldId id="305" r:id="rId42"/>
    <p:sldId id="280" r:id="rId43"/>
    <p:sldId id="439" r:id="rId44"/>
    <p:sldId id="440" r:id="rId45"/>
    <p:sldId id="450" r:id="rId46"/>
    <p:sldId id="441" r:id="rId47"/>
    <p:sldId id="272" r:id="rId48"/>
    <p:sldId id="3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08"/>
    <p:restoredTop sz="94734"/>
  </p:normalViewPr>
  <p:slideViewPr>
    <p:cSldViewPr snapToGrid="0" snapToObjects="1">
      <p:cViewPr varScale="1">
        <p:scale>
          <a:sx n="248" d="100"/>
          <a:sy n="248" d="100"/>
        </p:scale>
        <p:origin x="200" y="9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E2F0-B3D8-BE4F-8A78-F0B6B5D7D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4118F-AA7E-EA4F-9217-00285990C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791CFA-5A21-0F43-B7F7-82684AF7439D}"/>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D9FC015A-C910-B648-AD8E-2017DF8155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3D27CC-865F-3F4A-BC51-F94C4A3FC7F6}"/>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3432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11-3A8D-414E-94C2-3EBC368A71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2778C6-96AB-4C43-B340-00997A70C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1AF8F-4802-4C4A-8D22-FDFD7E1527C6}"/>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829D733E-B95B-384B-81A1-C4AB59EBD1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041B9-9D6D-0047-9AF4-5432E76638D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7217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7B9D8-3383-3945-8291-381BED00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9DE8DA-A74B-AC4A-9E3A-423F7F52F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8423D-EE46-0B44-84A8-B8BC662DDF46}"/>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25F2814A-9778-9C4E-8B8E-DBC0CFB15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8DA75-A45A-0449-8C14-EA74D2A77EC3}"/>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5626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E504-56A7-3546-A6A8-1B10CDEAD278}"/>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581670AB-8C98-A240-A408-CA67589E0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8991DC-E986-4545-88C9-87C7E12192E6}"/>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E2B5F87F-EB3E-C84B-86EC-EC9258BAC8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46595-53E1-6845-A48A-FAF53A158F2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770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C863-962B-F44E-9FC5-D39C62AC7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79FB54-A07D-F14A-AE1E-1D2123F95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8EEC4-6CC5-DC4A-BCF5-E5DE266E912D}"/>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FD5AF6A4-D882-914C-9608-F07D583702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81EA7A-D9F3-8743-8555-98DC0C75FABD}"/>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1315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DA2-9451-A246-B3B4-8836889B8D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C6664A-41C7-0446-9C36-EF447674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4D4648-9806-FD40-8F8C-5B055B0FC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A4EE44-98F0-F04B-850A-65900F86B5EC}"/>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6" name="Footer Placeholder 5">
            <a:extLst>
              <a:ext uri="{FF2B5EF4-FFF2-40B4-BE49-F238E27FC236}">
                <a16:creationId xmlns:a16="http://schemas.microsoft.com/office/drawing/2014/main" id="{AF3DE127-8173-7D4F-AB11-79CB4D4ED7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7FC0A0-A1B4-4848-934E-629B005E97B2}"/>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34480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1DB8-4383-794E-89B7-AE14422A15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04B3EA-4CDA-5749-81B1-038EFDBC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2BB73-A474-D144-B8A5-8D181714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B6DDD1D-6469-4C4C-A88A-251B02635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DB38A-845E-9A41-BB3F-4730550E4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733BA7-A9C2-5249-A727-E697BABB3117}"/>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8" name="Footer Placeholder 7">
            <a:extLst>
              <a:ext uri="{FF2B5EF4-FFF2-40B4-BE49-F238E27FC236}">
                <a16:creationId xmlns:a16="http://schemas.microsoft.com/office/drawing/2014/main" id="{ECADCAD6-D53F-564C-B497-3466C8D5B72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F8B78D-4E53-2A4C-9BF8-2E95E52D35D4}"/>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9183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6A04-FBB4-BD43-A161-1A9C02A7E4C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CC4E2D-0083-A94F-8270-E360E92E0858}"/>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4" name="Footer Placeholder 3">
            <a:extLst>
              <a:ext uri="{FF2B5EF4-FFF2-40B4-BE49-F238E27FC236}">
                <a16:creationId xmlns:a16="http://schemas.microsoft.com/office/drawing/2014/main" id="{34367E8C-EAE7-F64D-AE07-9632A6F381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696CBD-5EAB-7646-988A-9979404D8D6A}"/>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4803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25D7-9FE5-9F4C-BBCA-05CA7255E417}"/>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3" name="Footer Placeholder 2">
            <a:extLst>
              <a:ext uri="{FF2B5EF4-FFF2-40B4-BE49-F238E27FC236}">
                <a16:creationId xmlns:a16="http://schemas.microsoft.com/office/drawing/2014/main" id="{FF961B82-1CBB-5A4D-8731-5B4A949235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14840EB-69CC-864F-A147-69CF038DA7FC}"/>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7789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59BC-6543-7E47-B75B-814D211E9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631AF1-6E11-CF40-9DD5-3FA36F257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DF4C1D-0C49-AB4A-A6F3-A5FB32E96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73FBF-3596-E144-A894-0E20595CDC6D}"/>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6" name="Footer Placeholder 5">
            <a:extLst>
              <a:ext uri="{FF2B5EF4-FFF2-40B4-BE49-F238E27FC236}">
                <a16:creationId xmlns:a16="http://schemas.microsoft.com/office/drawing/2014/main" id="{7217C975-CC45-814D-98F3-225859B6D25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35E59B-7F76-1344-9F5A-F178BACFFBF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6527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09B8-AF93-744A-82B5-78E5C8D2D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3B1F8C-B783-DD4F-8C56-E9CA62405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040175-3918-6947-B6D5-903F93026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F1E5D-86C4-9841-87AD-6F8F8A838440}"/>
              </a:ext>
            </a:extLst>
          </p:cNvPr>
          <p:cNvSpPr>
            <a:spLocks noGrp="1"/>
          </p:cNvSpPr>
          <p:nvPr>
            <p:ph type="dt" sz="half" idx="10"/>
          </p:nvPr>
        </p:nvSpPr>
        <p:spPr/>
        <p:txBody>
          <a:bodyPr/>
          <a:lstStyle/>
          <a:p>
            <a:fld id="{B4D2E224-9367-7C4B-9E2E-319035076F2C}" type="datetimeFigureOut">
              <a:rPr lang="en-AU" smtClean="0"/>
              <a:t>7/9/2022</a:t>
            </a:fld>
            <a:endParaRPr lang="en-AU"/>
          </a:p>
        </p:txBody>
      </p:sp>
      <p:sp>
        <p:nvSpPr>
          <p:cNvPr id="6" name="Footer Placeholder 5">
            <a:extLst>
              <a:ext uri="{FF2B5EF4-FFF2-40B4-BE49-F238E27FC236}">
                <a16:creationId xmlns:a16="http://schemas.microsoft.com/office/drawing/2014/main" id="{69408F13-6745-BF46-A0F2-57E732E26A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D63C71-82DE-2F42-B993-73CD82D11148}"/>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99495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89D8D-A946-7F4B-9E73-26139CCC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BA15EE-0453-164D-A3F4-CEC38465B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BF6D34-5066-AF42-9267-9EC8766EC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E224-9367-7C4B-9E2E-319035076F2C}" type="datetimeFigureOut">
              <a:rPr lang="en-AU" smtClean="0"/>
              <a:t>7/9/2022</a:t>
            </a:fld>
            <a:endParaRPr lang="en-AU"/>
          </a:p>
        </p:txBody>
      </p:sp>
      <p:sp>
        <p:nvSpPr>
          <p:cNvPr id="5" name="Footer Placeholder 4">
            <a:extLst>
              <a:ext uri="{FF2B5EF4-FFF2-40B4-BE49-F238E27FC236}">
                <a16:creationId xmlns:a16="http://schemas.microsoft.com/office/drawing/2014/main" id="{089DC058-B0FC-BE47-BCC3-EBF909B3A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8821BBF-B40F-1446-AFA2-0CFF590F1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85F6C-B5F8-3A48-83F2-5265DEF5E8DA}" type="slidenum">
              <a:rPr lang="en-AU" smtClean="0"/>
              <a:t>‹#›</a:t>
            </a:fld>
            <a:endParaRPr lang="en-AU"/>
          </a:p>
        </p:txBody>
      </p:sp>
    </p:spTree>
    <p:extLst>
      <p:ext uri="{BB962C8B-B14F-4D97-AF65-F5344CB8AC3E}">
        <p14:creationId xmlns:p14="http://schemas.microsoft.com/office/powerpoint/2010/main" val="191579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96CD8C-2CA6-EC4B-9BA4-90101FA912AA}"/>
              </a:ext>
            </a:extLst>
          </p:cNvPr>
          <p:cNvSpPr>
            <a:spLocks noGrp="1" noChangeArrowheads="1"/>
          </p:cNvSpPr>
          <p:nvPr>
            <p:ph type="ctrTitle"/>
          </p:nvPr>
        </p:nvSpPr>
        <p:spPr>
          <a:xfrm>
            <a:off x="1746422" y="1676400"/>
            <a:ext cx="8540578" cy="1462088"/>
          </a:xfrm>
        </p:spPr>
        <p:txBody>
          <a:bodyPr>
            <a:normAutofit/>
          </a:bodyPr>
          <a:lstStyle/>
          <a:p>
            <a:r>
              <a:rPr lang="en-AU" altLang="en-US" sz="5400" dirty="0">
                <a:solidFill>
                  <a:schemeClr val="accent4">
                    <a:lumMod val="50000"/>
                  </a:schemeClr>
                </a:solidFill>
                <a:latin typeface="Powderfinger Type" panose="02020709070000000403" pitchFamily="49" charset="77"/>
              </a:rPr>
              <a:t>Sender Pays</a:t>
            </a:r>
          </a:p>
        </p:txBody>
      </p:sp>
      <p:sp>
        <p:nvSpPr>
          <p:cNvPr id="2051" name="Rectangle 3">
            <a:extLst>
              <a:ext uri="{FF2B5EF4-FFF2-40B4-BE49-F238E27FC236}">
                <a16:creationId xmlns:a16="http://schemas.microsoft.com/office/drawing/2014/main" id="{8EFA61CC-C12E-2B4A-B5FE-F609D92AA01E}"/>
              </a:ext>
            </a:extLst>
          </p:cNvPr>
          <p:cNvSpPr>
            <a:spLocks noGrp="1" noChangeArrowheads="1"/>
          </p:cNvSpPr>
          <p:nvPr>
            <p:ph type="subTitle" idx="1"/>
          </p:nvPr>
        </p:nvSpPr>
        <p:spPr>
          <a:xfrm>
            <a:off x="2208214" y="4221163"/>
            <a:ext cx="7088187" cy="1752600"/>
          </a:xfrm>
        </p:spPr>
        <p:txBody>
          <a:bodyPr/>
          <a:lstStyle/>
          <a:p>
            <a:r>
              <a:rPr lang="en-AU" altLang="en-US" sz="2800" dirty="0">
                <a:latin typeface="Max's Handwritin" pitchFamily="2" charset="0"/>
              </a:rPr>
              <a:t>Geoff Huston AM</a:t>
            </a:r>
          </a:p>
          <a:p>
            <a:r>
              <a:rPr lang="en-AU" altLang="en-US" sz="2800" dirty="0">
                <a:latin typeface="Max's Handwritin" pitchFamily="2" charset="0"/>
              </a:rPr>
              <a:t>Chief Scientist, APNIC</a:t>
            </a:r>
          </a:p>
        </p:txBody>
      </p:sp>
      <p:pic>
        <p:nvPicPr>
          <p:cNvPr id="2052" name="Picture 4">
            <a:extLst>
              <a:ext uri="{FF2B5EF4-FFF2-40B4-BE49-F238E27FC236}">
                <a16:creationId xmlns:a16="http://schemas.microsoft.com/office/drawing/2014/main" id="{0D002A98-C026-7F4E-A854-38D2D3CC3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38" y="4090989"/>
            <a:ext cx="933450" cy="98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B4EB170-0FCB-FA4C-A521-A1369BFCDA0F}"/>
              </a:ext>
            </a:extLst>
          </p:cNvPr>
          <p:cNvSpPr>
            <a:spLocks noGrp="1" noChangeArrowheads="1"/>
          </p:cNvSpPr>
          <p:nvPr>
            <p:ph type="title"/>
          </p:nvPr>
        </p:nvSpPr>
        <p:spPr/>
        <p:txBody>
          <a:bodyPr>
            <a:normAutofit fontScale="90000"/>
          </a:bodyPr>
          <a:lstStyle/>
          <a:p>
            <a:r>
              <a:rPr lang="en-US" altLang="en-US" sz="4700" dirty="0"/>
              <a:t>So, what’s the real problem for the carriage industry?</a:t>
            </a:r>
          </a:p>
        </p:txBody>
      </p:sp>
      <p:pic>
        <p:nvPicPr>
          <p:cNvPr id="86020" name="Picture 4">
            <a:extLst>
              <a:ext uri="{FF2B5EF4-FFF2-40B4-BE49-F238E27FC236}">
                <a16:creationId xmlns:a16="http://schemas.microsoft.com/office/drawing/2014/main" id="{B1684AF6-F297-4247-BE19-CBFA8BA3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652839"/>
            <a:ext cx="41767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a:extLst>
              <a:ext uri="{FF2B5EF4-FFF2-40B4-BE49-F238E27FC236}">
                <a16:creationId xmlns:a16="http://schemas.microsoft.com/office/drawing/2014/main" id="{B35085E0-33A1-804C-B4DE-216C220B1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4013200"/>
            <a:ext cx="1511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3" name="Rectangle 7">
            <a:extLst>
              <a:ext uri="{FF2B5EF4-FFF2-40B4-BE49-F238E27FC236}">
                <a16:creationId xmlns:a16="http://schemas.microsoft.com/office/drawing/2014/main" id="{A109527C-DBAD-114E-8AB7-720004DC1AC9}"/>
              </a:ext>
            </a:extLst>
          </p:cNvPr>
          <p:cNvSpPr>
            <a:spLocks noGrp="1" noChangeArrowheads="1"/>
          </p:cNvSpPr>
          <p:nvPr>
            <p:ph type="body" idx="1"/>
          </p:nvPr>
        </p:nvSpPr>
        <p:spPr>
          <a:xfrm>
            <a:off x="2895600" y="2205039"/>
            <a:ext cx="7772400" cy="585787"/>
          </a:xfrm>
        </p:spPr>
        <p:txBody>
          <a:bodyPr/>
          <a:lstStyle/>
          <a:p>
            <a:pPr>
              <a:buFont typeface="Wingdings" pitchFamily="2" charset="2"/>
              <a:buNone/>
            </a:pPr>
            <a:r>
              <a:rPr lang="en-AU" altLang="en-US" sz="2000"/>
              <a:t>Money!</a:t>
            </a:r>
          </a:p>
        </p:txBody>
      </p:sp>
    </p:spTree>
    <p:extLst>
      <p:ext uri="{BB962C8B-B14F-4D97-AF65-F5344CB8AC3E}">
        <p14:creationId xmlns:p14="http://schemas.microsoft.com/office/powerpoint/2010/main" val="2009361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dissolve">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F5FEF0D-FFD6-D749-AFE5-91805DC93939}"/>
              </a:ext>
            </a:extLst>
          </p:cNvPr>
          <p:cNvSpPr>
            <a:spLocks noGrp="1" noChangeArrowheads="1"/>
          </p:cNvSpPr>
          <p:nvPr>
            <p:ph type="title"/>
          </p:nvPr>
        </p:nvSpPr>
        <p:spPr>
          <a:xfrm>
            <a:off x="508129" y="561975"/>
            <a:ext cx="8005762" cy="1143000"/>
          </a:xfrm>
        </p:spPr>
        <p:txBody>
          <a:bodyPr/>
          <a:lstStyle/>
          <a:p>
            <a:r>
              <a:rPr lang="en-US" altLang="en-US" dirty="0"/>
              <a:t> The Reality</a:t>
            </a:r>
          </a:p>
        </p:txBody>
      </p:sp>
      <p:sp>
        <p:nvSpPr>
          <p:cNvPr id="87043" name="Rectangle 3">
            <a:extLst>
              <a:ext uri="{FF2B5EF4-FFF2-40B4-BE49-F238E27FC236}">
                <a16:creationId xmlns:a16="http://schemas.microsoft.com/office/drawing/2014/main" id="{15C839C6-7695-1E4E-8E34-A2CE5A295134}"/>
              </a:ext>
            </a:extLst>
          </p:cNvPr>
          <p:cNvSpPr>
            <a:spLocks noGrp="1" noChangeArrowheads="1"/>
          </p:cNvSpPr>
          <p:nvPr>
            <p:ph type="body" idx="1"/>
          </p:nvPr>
        </p:nvSpPr>
        <p:spPr>
          <a:xfrm>
            <a:off x="626077" y="2492375"/>
            <a:ext cx="5614388" cy="3803650"/>
          </a:xfrm>
        </p:spPr>
        <p:txBody>
          <a:bodyPr/>
          <a:lstStyle/>
          <a:p>
            <a:pPr>
              <a:lnSpc>
                <a:spcPct val="80000"/>
              </a:lnSpc>
            </a:pPr>
            <a:r>
              <a:rPr lang="en-US" altLang="en-US" sz="2000" dirty="0"/>
              <a:t>Carriage operators are losing control of </a:t>
            </a:r>
            <a:r>
              <a:rPr lang="en-US" altLang="en-US" sz="2000" b="1" dirty="0"/>
              <a:t>pricing</a:t>
            </a:r>
            <a:r>
              <a:rPr lang="en-US" altLang="en-US" sz="2000" dirty="0"/>
              <a:t>, </a:t>
            </a:r>
            <a:r>
              <a:rPr lang="en-US" altLang="en-US" sz="2000" b="1" dirty="0"/>
              <a:t>services</a:t>
            </a:r>
            <a:r>
              <a:rPr lang="en-US" altLang="en-US" sz="2000" dirty="0"/>
              <a:t>, </a:t>
            </a:r>
            <a:r>
              <a:rPr lang="en-US" altLang="en-US" sz="2000" b="1" dirty="0"/>
              <a:t>technology</a:t>
            </a:r>
            <a:r>
              <a:rPr lang="en-US" altLang="en-US" sz="2000" dirty="0"/>
              <a:t>,  </a:t>
            </a:r>
            <a:r>
              <a:rPr lang="en-US" altLang="en-US" sz="2000" b="1" dirty="0"/>
              <a:t>content</a:t>
            </a:r>
            <a:r>
              <a:rPr lang="en-US" altLang="en-US" sz="2000" dirty="0"/>
              <a:t> and </a:t>
            </a:r>
            <a:r>
              <a:rPr lang="en-US" altLang="en-US" sz="2000" b="1" dirty="0"/>
              <a:t>customers</a:t>
            </a:r>
          </a:p>
          <a:p>
            <a:pPr lvl="1">
              <a:lnSpc>
                <a:spcPct val="80000"/>
              </a:lnSpc>
            </a:pPr>
            <a:r>
              <a:rPr lang="en-US" altLang="en-US" sz="1800" dirty="0"/>
              <a:t>CDNs and Over-The-Top services using IP end-to-end impact every aspect of the telco business model</a:t>
            </a:r>
          </a:p>
          <a:p>
            <a:pPr lvl="1">
              <a:lnSpc>
                <a:spcPct val="80000"/>
              </a:lnSpc>
            </a:pPr>
            <a:endParaRPr lang="en-US" altLang="en-US" sz="1800" dirty="0"/>
          </a:p>
          <a:p>
            <a:pPr lvl="1">
              <a:lnSpc>
                <a:spcPct val="80000"/>
              </a:lnSpc>
            </a:pPr>
            <a:r>
              <a:rPr lang="en-US" altLang="en-US" sz="1800" dirty="0"/>
              <a:t>Almost the only residual asset left for the traditional carriage provider is the local access loop</a:t>
            </a:r>
          </a:p>
          <a:p>
            <a:pPr lvl="2">
              <a:lnSpc>
                <a:spcPct val="80000"/>
              </a:lnSpc>
            </a:pPr>
            <a:r>
              <a:rPr lang="en-US" altLang="en-US" sz="1600" dirty="0"/>
              <a:t>And that’s the subject of intense pressure</a:t>
            </a:r>
          </a:p>
        </p:txBody>
      </p:sp>
      <p:pic>
        <p:nvPicPr>
          <p:cNvPr id="87047" name="Picture 7">
            <a:extLst>
              <a:ext uri="{FF2B5EF4-FFF2-40B4-BE49-F238E27FC236}">
                <a16:creationId xmlns:a16="http://schemas.microsoft.com/office/drawing/2014/main" id="{6222B4B5-80CA-E143-8991-5F9A6CF9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95"/>
          <a:stretch>
            <a:fillRect/>
          </a:stretch>
        </p:blipFill>
        <p:spPr bwMode="auto">
          <a:xfrm>
            <a:off x="7076632" y="2492375"/>
            <a:ext cx="3421505" cy="406082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96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DE54-7BD8-DA48-9E00-887E0C95B847}"/>
              </a:ext>
            </a:extLst>
          </p:cNvPr>
          <p:cNvSpPr>
            <a:spLocks noGrp="1"/>
          </p:cNvSpPr>
          <p:nvPr>
            <p:ph type="title"/>
          </p:nvPr>
        </p:nvSpPr>
        <p:spPr/>
        <p:txBody>
          <a:bodyPr/>
          <a:lstStyle/>
          <a:p>
            <a:r>
              <a:rPr lang="en-AU" dirty="0"/>
              <a:t>Content’s Move</a:t>
            </a:r>
          </a:p>
        </p:txBody>
      </p:sp>
      <p:sp>
        <p:nvSpPr>
          <p:cNvPr id="3" name="Content Placeholder 2">
            <a:extLst>
              <a:ext uri="{FF2B5EF4-FFF2-40B4-BE49-F238E27FC236}">
                <a16:creationId xmlns:a16="http://schemas.microsoft.com/office/drawing/2014/main" id="{0D9744D9-1A64-3145-AFC5-6C9A8DFB8875}"/>
              </a:ext>
            </a:extLst>
          </p:cNvPr>
          <p:cNvSpPr>
            <a:spLocks noGrp="1"/>
          </p:cNvSpPr>
          <p:nvPr>
            <p:ph idx="1"/>
          </p:nvPr>
        </p:nvSpPr>
        <p:spPr/>
        <p:txBody>
          <a:bodyPr/>
          <a:lstStyle/>
          <a:p>
            <a:r>
              <a:rPr lang="en-AU" dirty="0"/>
              <a:t>Content is now exploiting encryption to hide </a:t>
            </a:r>
            <a:r>
              <a:rPr lang="en-AU" b="1" dirty="0"/>
              <a:t>everything </a:t>
            </a:r>
            <a:r>
              <a:rPr lang="en-AU" dirty="0"/>
              <a:t>from the carrier</a:t>
            </a:r>
          </a:p>
          <a:p>
            <a:pPr lvl="1"/>
            <a:r>
              <a:rPr lang="en-AU" dirty="0"/>
              <a:t>Encrypt the content (TLS)</a:t>
            </a:r>
          </a:p>
          <a:p>
            <a:pPr lvl="1"/>
            <a:r>
              <a:rPr lang="en-AU" dirty="0"/>
              <a:t>Encrypt the meta-data of the content (ECH)</a:t>
            </a:r>
          </a:p>
          <a:p>
            <a:pPr lvl="1"/>
            <a:r>
              <a:rPr lang="en-AU" dirty="0"/>
              <a:t>Encrypt the DNS (DoT, </a:t>
            </a:r>
            <a:r>
              <a:rPr lang="en-AU" dirty="0" err="1"/>
              <a:t>DoQ</a:t>
            </a:r>
            <a:r>
              <a:rPr lang="en-AU" dirty="0"/>
              <a:t>, </a:t>
            </a:r>
            <a:r>
              <a:rPr lang="en-AU" dirty="0" err="1"/>
              <a:t>DoH</a:t>
            </a:r>
            <a:r>
              <a:rPr lang="en-AU" dirty="0"/>
              <a:t>)</a:t>
            </a:r>
          </a:p>
          <a:p>
            <a:pPr lvl="1"/>
            <a:r>
              <a:rPr lang="en-AU" dirty="0"/>
              <a:t>Encrypt the transport protocol (QUIC)</a:t>
            </a:r>
          </a:p>
          <a:p>
            <a:pPr lvl="1"/>
            <a:r>
              <a:rPr lang="en-AU" dirty="0"/>
              <a:t>Encrypt the end points from each other (Oblivious services)</a:t>
            </a:r>
          </a:p>
          <a:p>
            <a:pPr lvl="1"/>
            <a:endParaRPr lang="en-AU" dirty="0"/>
          </a:p>
          <a:p>
            <a:r>
              <a:rPr lang="en-AU" dirty="0"/>
              <a:t>This pushes the carriage provider further into a commodity role, dealing in undistinguished opaque traffic</a:t>
            </a:r>
          </a:p>
          <a:p>
            <a:pPr marL="457200" lvl="1" indent="0">
              <a:buNone/>
            </a:pPr>
            <a:endParaRPr lang="en-AU" dirty="0"/>
          </a:p>
          <a:p>
            <a:pPr lvl="1"/>
            <a:endParaRPr lang="en-AU" dirty="0"/>
          </a:p>
        </p:txBody>
      </p:sp>
      <p:pic>
        <p:nvPicPr>
          <p:cNvPr id="41988" name="Picture 4" descr="Spy vs Spy - iPhone &amp; iPad Gameplay Video - YouTube">
            <a:extLst>
              <a:ext uri="{FF2B5EF4-FFF2-40B4-BE49-F238E27FC236}">
                <a16:creationId xmlns:a16="http://schemas.microsoft.com/office/drawing/2014/main" id="{42F8652E-842A-4348-9771-59A71B82C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237" y="193976"/>
            <a:ext cx="2660821" cy="14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1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F7982A-BE05-8145-B1B5-1EDDF4E96017}"/>
              </a:ext>
            </a:extLst>
          </p:cNvPr>
          <p:cNvSpPr>
            <a:spLocks noGrp="1" noChangeArrowheads="1"/>
          </p:cNvSpPr>
          <p:nvPr>
            <p:ph type="title"/>
          </p:nvPr>
        </p:nvSpPr>
        <p:spPr/>
        <p:txBody>
          <a:bodyPr/>
          <a:lstStyle/>
          <a:p>
            <a:r>
              <a:rPr lang="en-US" altLang="en-US"/>
              <a:t>What are we learning?</a:t>
            </a:r>
          </a:p>
        </p:txBody>
      </p:sp>
      <p:sp>
        <p:nvSpPr>
          <p:cNvPr id="19459" name="Rectangle 3">
            <a:extLst>
              <a:ext uri="{FF2B5EF4-FFF2-40B4-BE49-F238E27FC236}">
                <a16:creationId xmlns:a16="http://schemas.microsoft.com/office/drawing/2014/main" id="{9115084D-8D8C-A949-AD0B-2959C68A61F2}"/>
              </a:ext>
            </a:extLst>
          </p:cNvPr>
          <p:cNvSpPr>
            <a:spLocks noGrp="1" noChangeArrowheads="1"/>
          </p:cNvSpPr>
          <p:nvPr>
            <p:ph type="body" idx="1"/>
          </p:nvPr>
        </p:nvSpPr>
        <p:spPr>
          <a:xfrm>
            <a:off x="972065" y="2268539"/>
            <a:ext cx="10742140" cy="3806825"/>
          </a:xfrm>
        </p:spPr>
        <p:txBody>
          <a:bodyPr>
            <a:normAutofit/>
          </a:bodyPr>
          <a:lstStyle/>
          <a:p>
            <a:pPr>
              <a:lnSpc>
                <a:spcPct val="90000"/>
              </a:lnSpc>
              <a:spcBef>
                <a:spcPct val="30000"/>
              </a:spcBef>
              <a:spcAft>
                <a:spcPct val="30000"/>
              </a:spcAft>
            </a:pPr>
            <a:r>
              <a:rPr lang="en-US" altLang="en-US" dirty="0"/>
              <a:t>“Sender Pays” does not improve the efficiency of the carriage infrastructure, nor does it benefit consumers</a:t>
            </a:r>
          </a:p>
          <a:p>
            <a:pPr>
              <a:lnSpc>
                <a:spcPct val="90000"/>
              </a:lnSpc>
              <a:spcBef>
                <a:spcPct val="30000"/>
              </a:spcBef>
              <a:spcAft>
                <a:spcPct val="30000"/>
              </a:spcAft>
            </a:pPr>
            <a:r>
              <a:rPr lang="en-US" altLang="en-US" dirty="0"/>
              <a:t>Carriage is no longer an inescapable monopoly - massively replicated content can be used as a substitute for many public carriage service elements</a:t>
            </a:r>
          </a:p>
          <a:p>
            <a:pPr>
              <a:lnSpc>
                <a:spcPct val="90000"/>
              </a:lnSpc>
              <a:spcBef>
                <a:spcPct val="30000"/>
              </a:spcBef>
              <a:spcAft>
                <a:spcPct val="30000"/>
              </a:spcAft>
            </a:pPr>
            <a:r>
              <a:rPr lang="en-US" altLang="en-US" dirty="0"/>
              <a:t>Structural cross-subsidies and poor regulatory responses weaken the longer-term incentives for efficient infrastructure investment </a:t>
            </a:r>
          </a:p>
        </p:txBody>
      </p:sp>
    </p:spTree>
    <p:extLst>
      <p:ext uri="{BB962C8B-B14F-4D97-AF65-F5344CB8AC3E}">
        <p14:creationId xmlns:p14="http://schemas.microsoft.com/office/powerpoint/2010/main" val="29106967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F2FA0CE-4AC0-F442-B62A-4AAF37EF4361}"/>
              </a:ext>
            </a:extLst>
          </p:cNvPr>
          <p:cNvSpPr>
            <a:spLocks noGrp="1" noChangeArrowheads="1"/>
          </p:cNvSpPr>
          <p:nvPr>
            <p:ph type="title"/>
          </p:nvPr>
        </p:nvSpPr>
        <p:spPr/>
        <p:txBody>
          <a:bodyPr/>
          <a:lstStyle/>
          <a:p>
            <a:r>
              <a:rPr lang="en-AU" altLang="en-US" dirty="0"/>
              <a:t>Full Presentation Pack</a:t>
            </a:r>
          </a:p>
        </p:txBody>
      </p:sp>
      <p:sp>
        <p:nvSpPr>
          <p:cNvPr id="83971" name="Rectangle 3">
            <a:extLst>
              <a:ext uri="{FF2B5EF4-FFF2-40B4-BE49-F238E27FC236}">
                <a16:creationId xmlns:a16="http://schemas.microsoft.com/office/drawing/2014/main" id="{405A16E5-8779-3548-BA92-4CB633CD556B}"/>
              </a:ext>
            </a:extLst>
          </p:cNvPr>
          <p:cNvSpPr>
            <a:spLocks noGrp="1" noChangeArrowheads="1"/>
          </p:cNvSpPr>
          <p:nvPr>
            <p:ph type="body" idx="1"/>
          </p:nvPr>
        </p:nvSpPr>
        <p:spPr/>
        <p:txBody>
          <a:bodyPr/>
          <a:lstStyle/>
          <a:p>
            <a:endParaRPr lang="en-AU"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F2FA0CE-4AC0-F442-B62A-4AAF37EF4361}"/>
              </a:ext>
            </a:extLst>
          </p:cNvPr>
          <p:cNvSpPr>
            <a:spLocks noGrp="1" noChangeArrowheads="1"/>
          </p:cNvSpPr>
          <p:nvPr>
            <p:ph type="title"/>
          </p:nvPr>
        </p:nvSpPr>
        <p:spPr/>
        <p:txBody>
          <a:bodyPr/>
          <a:lstStyle/>
          <a:p>
            <a:r>
              <a:rPr lang="en-AU" altLang="en-US" dirty="0"/>
              <a:t>Why is “Sender Pays” an issue at all?</a:t>
            </a:r>
          </a:p>
        </p:txBody>
      </p:sp>
      <p:sp>
        <p:nvSpPr>
          <p:cNvPr id="83971" name="Rectangle 3">
            <a:extLst>
              <a:ext uri="{FF2B5EF4-FFF2-40B4-BE49-F238E27FC236}">
                <a16:creationId xmlns:a16="http://schemas.microsoft.com/office/drawing/2014/main" id="{405A16E5-8779-3548-BA92-4CB633CD556B}"/>
              </a:ext>
            </a:extLst>
          </p:cNvPr>
          <p:cNvSpPr>
            <a:spLocks noGrp="1" noChangeArrowheads="1"/>
          </p:cNvSpPr>
          <p:nvPr>
            <p:ph type="body" idx="1"/>
          </p:nvPr>
        </p:nvSpPr>
        <p:spPr/>
        <p:txBody>
          <a:bodyPr/>
          <a:lstStyle/>
          <a:p>
            <a:r>
              <a:rPr lang="en-AU" altLang="en-US" dirty="0"/>
              <a:t>There are many commodity utility enterprises in today’s world</a:t>
            </a:r>
          </a:p>
          <a:p>
            <a:pPr lvl="1"/>
            <a:r>
              <a:rPr lang="en-AU" altLang="en-US" dirty="0"/>
              <a:t>water, electricity, transportation,…</a:t>
            </a:r>
          </a:p>
          <a:p>
            <a:r>
              <a:rPr lang="en-AU" altLang="en-US" dirty="0"/>
              <a:t>Why is network infrastructure provision any different?</a:t>
            </a:r>
          </a:p>
        </p:txBody>
      </p:sp>
    </p:spTree>
    <p:extLst>
      <p:ext uri="{BB962C8B-B14F-4D97-AF65-F5344CB8AC3E}">
        <p14:creationId xmlns:p14="http://schemas.microsoft.com/office/powerpoint/2010/main" val="72911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77E2-7AC5-F244-AB01-7B082FA1568F}"/>
              </a:ext>
            </a:extLst>
          </p:cNvPr>
          <p:cNvSpPr>
            <a:spLocks noGrp="1"/>
          </p:cNvSpPr>
          <p:nvPr>
            <p:ph type="title"/>
          </p:nvPr>
        </p:nvSpPr>
        <p:spPr/>
        <p:txBody>
          <a:bodyPr/>
          <a:lstStyle/>
          <a:p>
            <a:r>
              <a:rPr lang="en-AU" dirty="0"/>
              <a:t>Why is </a:t>
            </a:r>
            <a:r>
              <a:rPr lang="en-AU" altLang="en-US" dirty="0"/>
              <a:t>“Sender Pays”</a:t>
            </a:r>
            <a:r>
              <a:rPr lang="en-AU" dirty="0"/>
              <a:t> an issue at all?</a:t>
            </a:r>
          </a:p>
        </p:txBody>
      </p:sp>
      <p:sp>
        <p:nvSpPr>
          <p:cNvPr id="3" name="Content Placeholder 2">
            <a:extLst>
              <a:ext uri="{FF2B5EF4-FFF2-40B4-BE49-F238E27FC236}">
                <a16:creationId xmlns:a16="http://schemas.microsoft.com/office/drawing/2014/main" id="{BE5A5371-E579-654C-AF04-362B046069A1}"/>
              </a:ext>
            </a:extLst>
          </p:cNvPr>
          <p:cNvSpPr>
            <a:spLocks noGrp="1"/>
          </p:cNvSpPr>
          <p:nvPr>
            <p:ph idx="1"/>
          </p:nvPr>
        </p:nvSpPr>
        <p:spPr/>
        <p:txBody>
          <a:bodyPr/>
          <a:lstStyle/>
          <a:p>
            <a:pPr marL="0" indent="0">
              <a:buNone/>
            </a:pPr>
            <a:r>
              <a:rPr lang="en-AU" dirty="0"/>
              <a:t>Because its easier to blame &lt;</a:t>
            </a:r>
            <a:r>
              <a:rPr lang="en-AU" i="1" dirty="0"/>
              <a:t>Google | Netflix |*</a:t>
            </a:r>
            <a:r>
              <a:rPr lang="en-AU" dirty="0"/>
              <a:t>&gt; for the weaknesses in a poor &lt;</a:t>
            </a:r>
            <a:r>
              <a:rPr lang="en-AU" i="1" dirty="0"/>
              <a:t>network design | business model | retail offering | *</a:t>
            </a:r>
            <a:r>
              <a:rPr lang="en-AU" dirty="0"/>
              <a:t>&gt; than actually addressing the underlying changes in the carriage business model!</a:t>
            </a:r>
          </a:p>
          <a:p>
            <a:pPr marL="0" indent="0">
              <a:buNone/>
            </a:pPr>
            <a:endParaRPr lang="en-AU" dirty="0"/>
          </a:p>
          <a:p>
            <a:pPr marL="0" indent="0">
              <a:buNone/>
            </a:pPr>
            <a:r>
              <a:rPr lang="en-AU" dirty="0"/>
              <a:t>Which leads to the obvious question:</a:t>
            </a:r>
          </a:p>
          <a:p>
            <a:pPr marL="457200" lvl="1" indent="0">
              <a:buNone/>
            </a:pPr>
            <a:r>
              <a:rPr lang="en-AU" sz="2800" dirty="0"/>
              <a:t>Why install a high speed broadband last mile access infrastructure at all if the interior of the carriage service was never capable of being used to its full extent?</a:t>
            </a:r>
          </a:p>
        </p:txBody>
      </p:sp>
    </p:spTree>
    <p:extLst>
      <p:ext uri="{BB962C8B-B14F-4D97-AF65-F5344CB8AC3E}">
        <p14:creationId xmlns:p14="http://schemas.microsoft.com/office/powerpoint/2010/main" val="389062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7CBE64C-7AA0-EB43-A434-CA0B5945C0CB}"/>
              </a:ext>
            </a:extLst>
          </p:cNvPr>
          <p:cNvSpPr>
            <a:spLocks noGrp="1" noChangeArrowheads="1"/>
          </p:cNvSpPr>
          <p:nvPr>
            <p:ph type="title"/>
          </p:nvPr>
        </p:nvSpPr>
        <p:spPr/>
        <p:txBody>
          <a:bodyPr/>
          <a:lstStyle/>
          <a:p>
            <a:r>
              <a:rPr lang="en-AU" altLang="en-US"/>
              <a:t>Because …</a:t>
            </a:r>
          </a:p>
        </p:txBody>
      </p:sp>
      <p:sp>
        <p:nvSpPr>
          <p:cNvPr id="84995" name="Rectangle 3">
            <a:extLst>
              <a:ext uri="{FF2B5EF4-FFF2-40B4-BE49-F238E27FC236}">
                <a16:creationId xmlns:a16="http://schemas.microsoft.com/office/drawing/2014/main" id="{BA034A67-9C7B-FF4C-AB26-DB76B99DD3D6}"/>
              </a:ext>
            </a:extLst>
          </p:cNvPr>
          <p:cNvSpPr>
            <a:spLocks noGrp="1" noChangeArrowheads="1"/>
          </p:cNvSpPr>
          <p:nvPr>
            <p:ph type="body" idx="1"/>
          </p:nvPr>
        </p:nvSpPr>
        <p:spPr/>
        <p:txBody>
          <a:bodyPr/>
          <a:lstStyle/>
          <a:p>
            <a:pPr marL="0" indent="0">
              <a:buNone/>
            </a:pPr>
            <a:r>
              <a:rPr lang="en-AU" altLang="en-US" dirty="0"/>
              <a:t>It wasn’t always this way for the telco business model. They used to enjoy:</a:t>
            </a:r>
          </a:p>
          <a:p>
            <a:pPr lvl="1"/>
            <a:r>
              <a:rPr lang="en-AU" altLang="en-US" dirty="0"/>
              <a:t>Complete control of the network</a:t>
            </a:r>
          </a:p>
          <a:p>
            <a:pPr lvl="1"/>
            <a:r>
              <a:rPr lang="en-AU" altLang="en-US" dirty="0"/>
              <a:t>Complete control of the service</a:t>
            </a:r>
          </a:p>
          <a:p>
            <a:pPr lvl="1"/>
            <a:r>
              <a:rPr lang="en-AU" altLang="en-US" dirty="0"/>
              <a:t>Complete control of the customer</a:t>
            </a:r>
          </a:p>
        </p:txBody>
      </p:sp>
      <p:pic>
        <p:nvPicPr>
          <p:cNvPr id="17412" name="Picture 4" descr="Black 1950s Bakelite Telephone - LA31559 | LoveAntiques.com">
            <a:extLst>
              <a:ext uri="{FF2B5EF4-FFF2-40B4-BE49-F238E27FC236}">
                <a16:creationId xmlns:a16="http://schemas.microsoft.com/office/drawing/2014/main" id="{42C1D812-F4E9-5A47-91AD-14423B8ED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933" y="4358460"/>
            <a:ext cx="2228558" cy="1818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26D01A0-4090-0044-A72A-D0E068CAF759}"/>
              </a:ext>
            </a:extLst>
          </p:cNvPr>
          <p:cNvSpPr>
            <a:spLocks noGrp="1" noChangeArrowheads="1"/>
          </p:cNvSpPr>
          <p:nvPr>
            <p:ph type="title"/>
          </p:nvPr>
        </p:nvSpPr>
        <p:spPr/>
        <p:txBody>
          <a:bodyPr/>
          <a:lstStyle/>
          <a:p>
            <a:r>
              <a:rPr lang="en-AU" altLang="en-US" dirty="0"/>
              <a:t>The Converged Telco Utopia</a:t>
            </a:r>
          </a:p>
        </p:txBody>
      </p:sp>
      <p:sp>
        <p:nvSpPr>
          <p:cNvPr id="25603" name="Rectangle 3">
            <a:extLst>
              <a:ext uri="{FF2B5EF4-FFF2-40B4-BE49-F238E27FC236}">
                <a16:creationId xmlns:a16="http://schemas.microsoft.com/office/drawing/2014/main" id="{7D697354-B665-594E-B101-8035F6A0F0BC}"/>
              </a:ext>
            </a:extLst>
          </p:cNvPr>
          <p:cNvSpPr>
            <a:spLocks noGrp="1" noChangeArrowheads="1"/>
          </p:cNvSpPr>
          <p:nvPr>
            <p:ph type="body" idx="1"/>
          </p:nvPr>
        </p:nvSpPr>
        <p:spPr/>
        <p:txBody>
          <a:bodyPr/>
          <a:lstStyle/>
          <a:p>
            <a:r>
              <a:rPr lang="en-AU" altLang="en-US" dirty="0"/>
              <a:t>A small number of vertically integrated “full” service providers leveraging their underlying infrastructure investment into a high yield, high margin service delivery retail system using a single network platform for comprehensive service delivery where everyone, </a:t>
            </a:r>
            <a:r>
              <a:rPr lang="en-AU" altLang="en-US" b="1" dirty="0"/>
              <a:t>including content providers</a:t>
            </a:r>
            <a:r>
              <a:rPr lang="en-AU" altLang="en-US" dirty="0"/>
              <a:t>, pay for carriage</a:t>
            </a:r>
          </a:p>
          <a:p>
            <a:endParaRPr lang="en-AU" altLang="en-US" dirty="0"/>
          </a:p>
          <a:p>
            <a:r>
              <a:rPr lang="en-AU" altLang="en-US" dirty="0"/>
              <a:t>Low cost, high value, strong service control, fantastic margins!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DAFDDC5-592B-CB4B-8E1E-95741C881EB3}"/>
              </a:ext>
            </a:extLst>
          </p:cNvPr>
          <p:cNvSpPr>
            <a:spLocks noGrp="1" noChangeArrowheads="1"/>
          </p:cNvSpPr>
          <p:nvPr>
            <p:ph type="title"/>
          </p:nvPr>
        </p:nvSpPr>
        <p:spPr/>
        <p:txBody>
          <a:bodyPr/>
          <a:lstStyle/>
          <a:p>
            <a:r>
              <a:rPr lang="en-AU" altLang="en-US"/>
              <a:t>Wouldn’t it be wonderful…</a:t>
            </a:r>
          </a:p>
        </p:txBody>
      </p:sp>
      <p:sp>
        <p:nvSpPr>
          <p:cNvPr id="44035" name="Rectangle 3">
            <a:extLst>
              <a:ext uri="{FF2B5EF4-FFF2-40B4-BE49-F238E27FC236}">
                <a16:creationId xmlns:a16="http://schemas.microsoft.com/office/drawing/2014/main" id="{678413BB-80CE-7A42-8B9C-D88D280C1F43}"/>
              </a:ext>
            </a:extLst>
          </p:cNvPr>
          <p:cNvSpPr>
            <a:spLocks noGrp="1" noChangeArrowheads="1"/>
          </p:cNvSpPr>
          <p:nvPr>
            <p:ph type="body" idx="1"/>
          </p:nvPr>
        </p:nvSpPr>
        <p:spPr/>
        <p:txBody>
          <a:bodyPr/>
          <a:lstStyle/>
          <a:p>
            <a:r>
              <a:rPr lang="en-AU" altLang="en-US" sz="2400" dirty="0"/>
              <a:t>If you could bill the end user for the value of delivered services rather than just the packets</a:t>
            </a:r>
          </a:p>
          <a:p>
            <a:r>
              <a:rPr lang="en-AU" altLang="en-US" sz="2400" dirty="0"/>
              <a:t>Customers paid you for value-added service solutions, rather than the marginal cost of packet delivery</a:t>
            </a:r>
          </a:p>
          <a:p>
            <a:r>
              <a:rPr lang="en-AU" altLang="en-US" sz="2400" dirty="0"/>
              <a:t>Content Service Providers paid you for access to your customers</a:t>
            </a:r>
          </a:p>
          <a:p>
            <a:endParaRPr lang="en-AU"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77E2-7AC5-F244-AB01-7B082FA1568F}"/>
              </a:ext>
            </a:extLst>
          </p:cNvPr>
          <p:cNvSpPr>
            <a:spLocks noGrp="1"/>
          </p:cNvSpPr>
          <p:nvPr>
            <p:ph type="title"/>
          </p:nvPr>
        </p:nvSpPr>
        <p:spPr/>
        <p:txBody>
          <a:bodyPr/>
          <a:lstStyle/>
          <a:p>
            <a:r>
              <a:rPr lang="en-AU" dirty="0"/>
              <a:t>Why is </a:t>
            </a:r>
            <a:r>
              <a:rPr lang="en-AU" altLang="en-US" dirty="0"/>
              <a:t>“Sender Pays”</a:t>
            </a:r>
            <a:r>
              <a:rPr lang="en-AU" dirty="0"/>
              <a:t> an issue at all?</a:t>
            </a:r>
          </a:p>
        </p:txBody>
      </p:sp>
      <p:sp>
        <p:nvSpPr>
          <p:cNvPr id="3" name="Content Placeholder 2">
            <a:extLst>
              <a:ext uri="{FF2B5EF4-FFF2-40B4-BE49-F238E27FC236}">
                <a16:creationId xmlns:a16="http://schemas.microsoft.com/office/drawing/2014/main" id="{BE5A5371-E579-654C-AF04-362B046069A1}"/>
              </a:ext>
            </a:extLst>
          </p:cNvPr>
          <p:cNvSpPr>
            <a:spLocks noGrp="1"/>
          </p:cNvSpPr>
          <p:nvPr>
            <p:ph idx="1"/>
          </p:nvPr>
        </p:nvSpPr>
        <p:spPr/>
        <p:txBody>
          <a:bodyPr/>
          <a:lstStyle/>
          <a:p>
            <a:pPr marL="0" indent="0">
              <a:buNone/>
            </a:pPr>
            <a:r>
              <a:rPr lang="en-AU" dirty="0"/>
              <a:t>Because its easier to blame &lt;</a:t>
            </a:r>
            <a:r>
              <a:rPr lang="en-AU" i="1" dirty="0"/>
              <a:t>Google | Netflix |*</a:t>
            </a:r>
            <a:r>
              <a:rPr lang="en-AU" dirty="0"/>
              <a:t>&gt; for the weaknesses in a poor &lt;</a:t>
            </a:r>
            <a:r>
              <a:rPr lang="en-AU" i="1" dirty="0"/>
              <a:t>network design | business model | retail offering | *</a:t>
            </a:r>
            <a:r>
              <a:rPr lang="en-AU" dirty="0"/>
              <a:t>&gt; than actually addressing the underlying changes in the carriage business model!</a:t>
            </a:r>
          </a:p>
          <a:p>
            <a:pPr marL="0" indent="0">
              <a:buNone/>
            </a:pPr>
            <a:endParaRPr lang="en-AU" dirty="0"/>
          </a:p>
          <a:p>
            <a:pPr marL="0" indent="0">
              <a:buNone/>
            </a:pPr>
            <a:r>
              <a:rPr lang="en-AU" dirty="0"/>
              <a:t>Which leads to the obvious question:</a:t>
            </a:r>
          </a:p>
          <a:p>
            <a:pPr marL="457200" lvl="1" indent="0">
              <a:buNone/>
            </a:pPr>
            <a:r>
              <a:rPr lang="en-AU" sz="2800" dirty="0"/>
              <a:t>Why install a high speed broadband last mile access infrastructure if the interior of the carriage service was never capable of being used to its full extent?</a:t>
            </a:r>
          </a:p>
        </p:txBody>
      </p:sp>
    </p:spTree>
    <p:extLst>
      <p:ext uri="{BB962C8B-B14F-4D97-AF65-F5344CB8AC3E}">
        <p14:creationId xmlns:p14="http://schemas.microsoft.com/office/powerpoint/2010/main" val="415498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C18E-8022-8A30-A99A-3E1A262CFCD6}"/>
              </a:ext>
            </a:extLst>
          </p:cNvPr>
          <p:cNvSpPr>
            <a:spLocks noGrp="1"/>
          </p:cNvSpPr>
          <p:nvPr>
            <p:ph type="title"/>
          </p:nvPr>
        </p:nvSpPr>
        <p:spPr/>
        <p:txBody>
          <a:bodyPr/>
          <a:lstStyle/>
          <a:p>
            <a:r>
              <a:rPr lang="en-AU" dirty="0"/>
              <a:t>How did we get to here?</a:t>
            </a:r>
          </a:p>
        </p:txBody>
      </p:sp>
      <p:sp>
        <p:nvSpPr>
          <p:cNvPr id="3" name="Content Placeholder 2">
            <a:extLst>
              <a:ext uri="{FF2B5EF4-FFF2-40B4-BE49-F238E27FC236}">
                <a16:creationId xmlns:a16="http://schemas.microsoft.com/office/drawing/2014/main" id="{9DE2E781-1CCE-4FDB-91EC-27CA034BEA17}"/>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92385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13A0A-04F1-2548-B88F-41D714AD1259}"/>
              </a:ext>
            </a:extLst>
          </p:cNvPr>
          <p:cNvPicPr>
            <a:picLocks noChangeAspect="1"/>
          </p:cNvPicPr>
          <p:nvPr/>
        </p:nvPicPr>
        <p:blipFill>
          <a:blip r:embed="rId2"/>
          <a:stretch>
            <a:fillRect/>
          </a:stretch>
        </p:blipFill>
        <p:spPr>
          <a:xfrm>
            <a:off x="0" y="55880"/>
            <a:ext cx="12192000" cy="6746240"/>
          </a:xfrm>
          <a:prstGeom prst="rect">
            <a:avLst/>
          </a:prstGeom>
        </p:spPr>
      </p:pic>
      <p:sp>
        <p:nvSpPr>
          <p:cNvPr id="6" name="Rectangle 5">
            <a:extLst>
              <a:ext uri="{FF2B5EF4-FFF2-40B4-BE49-F238E27FC236}">
                <a16:creationId xmlns:a16="http://schemas.microsoft.com/office/drawing/2014/main" id="{176D6B4A-E12A-A845-A83D-C9F86D4F3F88}"/>
              </a:ext>
            </a:extLst>
          </p:cNvPr>
          <p:cNvSpPr/>
          <p:nvPr/>
        </p:nvSpPr>
        <p:spPr>
          <a:xfrm>
            <a:off x="0" y="8234"/>
            <a:ext cx="12192000" cy="6858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Inter-Provider Settlements for letter delivery</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p:txBody>
          <a:bodyPr/>
          <a:lstStyle/>
          <a:p>
            <a:r>
              <a:rPr lang="en-AU" dirty="0"/>
              <a:t>A user buys a postage stamp from the local post office</a:t>
            </a:r>
          </a:p>
          <a:p>
            <a:r>
              <a:rPr lang="en-AU" dirty="0"/>
              <a:t>A user writes a letter</a:t>
            </a:r>
          </a:p>
          <a:p>
            <a:r>
              <a:rPr lang="en-AU" dirty="0"/>
              <a:t>A user affixes a stamp to the letter in order to prepay for the entire delivery process</a:t>
            </a:r>
          </a:p>
          <a:p>
            <a:r>
              <a:rPr lang="en-AU" dirty="0"/>
              <a:t>The local post operator passes the letter to the destination post operator</a:t>
            </a:r>
          </a:p>
          <a:p>
            <a:r>
              <a:rPr lang="en-AU" b="1" dirty="0"/>
              <a:t>The local post operator pays the destination post operator a termination delivery fee as an inter-provider settlement</a:t>
            </a:r>
          </a:p>
          <a:p>
            <a:r>
              <a:rPr lang="en-AU" dirty="0"/>
              <a:t>The letter is delivered at no cost to the receiver</a:t>
            </a:r>
          </a:p>
        </p:txBody>
      </p:sp>
    </p:spTree>
    <p:extLst>
      <p:ext uri="{BB962C8B-B14F-4D97-AF65-F5344CB8AC3E}">
        <p14:creationId xmlns:p14="http://schemas.microsoft.com/office/powerpoint/2010/main" val="343247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05C7-D7D0-E257-3D2A-F369E5032977}"/>
              </a:ext>
            </a:extLst>
          </p:cNvPr>
          <p:cNvSpPr>
            <a:spLocks noGrp="1"/>
          </p:cNvSpPr>
          <p:nvPr>
            <p:ph type="title"/>
          </p:nvPr>
        </p:nvSpPr>
        <p:spPr/>
        <p:txBody>
          <a:bodyPr/>
          <a:lstStyle/>
          <a:p>
            <a:r>
              <a:rPr lang="en-AU" dirty="0"/>
              <a:t>Sender Pays</a:t>
            </a:r>
          </a:p>
        </p:txBody>
      </p:sp>
      <p:sp>
        <p:nvSpPr>
          <p:cNvPr id="3" name="Content Placeholder 2">
            <a:extLst>
              <a:ext uri="{FF2B5EF4-FFF2-40B4-BE49-F238E27FC236}">
                <a16:creationId xmlns:a16="http://schemas.microsoft.com/office/drawing/2014/main" id="{DC724EFB-4F56-C4BD-D655-17E5DF2726EC}"/>
              </a:ext>
            </a:extLst>
          </p:cNvPr>
          <p:cNvSpPr>
            <a:spLocks noGrp="1"/>
          </p:cNvSpPr>
          <p:nvPr>
            <p:ph idx="1"/>
          </p:nvPr>
        </p:nvSpPr>
        <p:spPr/>
        <p:txBody>
          <a:bodyPr>
            <a:normAutofit lnSpcReduction="10000"/>
          </a:bodyPr>
          <a:lstStyle/>
          <a:p>
            <a:r>
              <a:rPr lang="en-AU" dirty="0"/>
              <a:t>Retail Model: You send a letter, then you pay the entire cost of delivery</a:t>
            </a:r>
          </a:p>
          <a:p>
            <a:r>
              <a:rPr lang="en-AU" dirty="0"/>
              <a:t>Inter-provider Model: Sending PO pays the Delivery PO to complete the letter delivery </a:t>
            </a:r>
          </a:p>
          <a:p>
            <a:pPr lvl="1"/>
            <a:r>
              <a:rPr lang="en-AU" dirty="0"/>
              <a:t>This model is stable for bilateral connections, less so for multi-party transactions with transit intermediaries</a:t>
            </a:r>
          </a:p>
          <a:p>
            <a:pPr lvl="1"/>
            <a:endParaRPr lang="en-AU" dirty="0"/>
          </a:p>
          <a:p>
            <a:r>
              <a:rPr lang="en-AU" dirty="0"/>
              <a:t>In a stable state the retail model matches the inter-provider settlement model</a:t>
            </a:r>
          </a:p>
          <a:p>
            <a:pPr lvl="1"/>
            <a:r>
              <a:rPr lang="en-AU" dirty="0"/>
              <a:t>When they deviate it creates the opportunity for arbitrage between providers, which becomes unstable</a:t>
            </a:r>
          </a:p>
        </p:txBody>
      </p:sp>
    </p:spTree>
    <p:extLst>
      <p:ext uri="{BB962C8B-B14F-4D97-AF65-F5344CB8AC3E}">
        <p14:creationId xmlns:p14="http://schemas.microsoft.com/office/powerpoint/2010/main" val="181935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937DBE-9BD5-9B42-8B78-64BEAE12E790}"/>
              </a:ext>
            </a:extLst>
          </p:cNvPr>
          <p:cNvGrpSpPr/>
          <p:nvPr/>
        </p:nvGrpSpPr>
        <p:grpSpPr>
          <a:xfrm>
            <a:off x="180742" y="176452"/>
            <a:ext cx="11737570" cy="6623997"/>
            <a:chOff x="180742" y="176452"/>
            <a:chExt cx="11737570" cy="6623997"/>
          </a:xfrm>
        </p:grpSpPr>
        <p:grpSp>
          <p:nvGrpSpPr>
            <p:cNvPr id="5" name="Group 4">
              <a:extLst>
                <a:ext uri="{FF2B5EF4-FFF2-40B4-BE49-F238E27FC236}">
                  <a16:creationId xmlns:a16="http://schemas.microsoft.com/office/drawing/2014/main" id="{14FED579-9D55-B84B-AE10-F982750A46AD}"/>
                </a:ext>
              </a:extLst>
            </p:cNvPr>
            <p:cNvGrpSpPr/>
            <p:nvPr/>
          </p:nvGrpSpPr>
          <p:grpSpPr>
            <a:xfrm>
              <a:off x="180742" y="176452"/>
              <a:ext cx="1689471" cy="6623997"/>
              <a:chOff x="180742" y="234003"/>
              <a:chExt cx="1689471" cy="6623997"/>
            </a:xfrm>
          </p:grpSpPr>
          <p:pic>
            <p:nvPicPr>
              <p:cNvPr id="31" name="Picture 30">
                <a:extLst>
                  <a:ext uri="{FF2B5EF4-FFF2-40B4-BE49-F238E27FC236}">
                    <a16:creationId xmlns:a16="http://schemas.microsoft.com/office/drawing/2014/main" id="{A8940F69-83E9-6746-8666-8F50DF7D18D1}"/>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32" name="Picture 31">
                <a:extLst>
                  <a:ext uri="{FF2B5EF4-FFF2-40B4-BE49-F238E27FC236}">
                    <a16:creationId xmlns:a16="http://schemas.microsoft.com/office/drawing/2014/main" id="{7054E6A1-EFF1-1C43-89D9-0029CAB8AFE9}"/>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33" name="Picture 32">
                <a:extLst>
                  <a:ext uri="{FF2B5EF4-FFF2-40B4-BE49-F238E27FC236}">
                    <a16:creationId xmlns:a16="http://schemas.microsoft.com/office/drawing/2014/main" id="{A4415BCC-F2D9-D742-B7AD-DDB088EFD91B}"/>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34" name="Picture 33">
                <a:extLst>
                  <a:ext uri="{FF2B5EF4-FFF2-40B4-BE49-F238E27FC236}">
                    <a16:creationId xmlns:a16="http://schemas.microsoft.com/office/drawing/2014/main" id="{26CB13AD-88A1-7B40-A356-ED0239D89B36}"/>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6" name="Group 5">
              <a:extLst>
                <a:ext uri="{FF2B5EF4-FFF2-40B4-BE49-F238E27FC236}">
                  <a16:creationId xmlns:a16="http://schemas.microsoft.com/office/drawing/2014/main" id="{73928156-D969-5E46-928D-DEDDCBDFFB2D}"/>
                </a:ext>
              </a:extLst>
            </p:cNvPr>
            <p:cNvGrpSpPr/>
            <p:nvPr/>
          </p:nvGrpSpPr>
          <p:grpSpPr>
            <a:xfrm>
              <a:off x="2190362" y="176452"/>
              <a:ext cx="1689471" cy="6623997"/>
              <a:chOff x="180742" y="234003"/>
              <a:chExt cx="1689471" cy="6623997"/>
            </a:xfrm>
          </p:grpSpPr>
          <p:pic>
            <p:nvPicPr>
              <p:cNvPr id="27" name="Picture 26">
                <a:extLst>
                  <a:ext uri="{FF2B5EF4-FFF2-40B4-BE49-F238E27FC236}">
                    <a16:creationId xmlns:a16="http://schemas.microsoft.com/office/drawing/2014/main" id="{E8F8C60E-6B96-EB4B-BF07-E2D3C1160C67}"/>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8" name="Picture 27">
                <a:extLst>
                  <a:ext uri="{FF2B5EF4-FFF2-40B4-BE49-F238E27FC236}">
                    <a16:creationId xmlns:a16="http://schemas.microsoft.com/office/drawing/2014/main" id="{353F9198-BE8C-7D4F-B90B-2D0C0EEE01D3}"/>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9" name="Picture 28">
                <a:extLst>
                  <a:ext uri="{FF2B5EF4-FFF2-40B4-BE49-F238E27FC236}">
                    <a16:creationId xmlns:a16="http://schemas.microsoft.com/office/drawing/2014/main" id="{91150682-5A2D-1C43-A7AA-FD2141C7DB73}"/>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30" name="Picture 29">
                <a:extLst>
                  <a:ext uri="{FF2B5EF4-FFF2-40B4-BE49-F238E27FC236}">
                    <a16:creationId xmlns:a16="http://schemas.microsoft.com/office/drawing/2014/main" id="{0B713812-50C4-FD42-A818-B01940EB13C8}"/>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7" name="Group 6">
              <a:extLst>
                <a:ext uri="{FF2B5EF4-FFF2-40B4-BE49-F238E27FC236}">
                  <a16:creationId xmlns:a16="http://schemas.microsoft.com/office/drawing/2014/main" id="{6915822F-FD0C-0942-9D4B-95A44A87E8E4}"/>
                </a:ext>
              </a:extLst>
            </p:cNvPr>
            <p:cNvGrpSpPr/>
            <p:nvPr/>
          </p:nvGrpSpPr>
          <p:grpSpPr>
            <a:xfrm>
              <a:off x="4199982" y="176452"/>
              <a:ext cx="1689471" cy="6623997"/>
              <a:chOff x="180742" y="234003"/>
              <a:chExt cx="1689471" cy="6623997"/>
            </a:xfrm>
          </p:grpSpPr>
          <p:pic>
            <p:nvPicPr>
              <p:cNvPr id="23" name="Picture 22">
                <a:extLst>
                  <a:ext uri="{FF2B5EF4-FFF2-40B4-BE49-F238E27FC236}">
                    <a16:creationId xmlns:a16="http://schemas.microsoft.com/office/drawing/2014/main" id="{FDB621A7-42D1-6440-89A8-906AEAFEA0CF}"/>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4" name="Picture 23">
                <a:extLst>
                  <a:ext uri="{FF2B5EF4-FFF2-40B4-BE49-F238E27FC236}">
                    <a16:creationId xmlns:a16="http://schemas.microsoft.com/office/drawing/2014/main" id="{33B8E26C-8FCA-0D4C-AA8B-50CE1128B6AE}"/>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5" name="Picture 24">
                <a:extLst>
                  <a:ext uri="{FF2B5EF4-FFF2-40B4-BE49-F238E27FC236}">
                    <a16:creationId xmlns:a16="http://schemas.microsoft.com/office/drawing/2014/main" id="{42A7C2C0-F059-194C-8C46-486C0C770354}"/>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26" name="Picture 25">
                <a:extLst>
                  <a:ext uri="{FF2B5EF4-FFF2-40B4-BE49-F238E27FC236}">
                    <a16:creationId xmlns:a16="http://schemas.microsoft.com/office/drawing/2014/main" id="{4AEBDFF3-C890-8049-8CC3-000BBDF0E427}"/>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8" name="Group 7">
              <a:extLst>
                <a:ext uri="{FF2B5EF4-FFF2-40B4-BE49-F238E27FC236}">
                  <a16:creationId xmlns:a16="http://schemas.microsoft.com/office/drawing/2014/main" id="{0D37E9A1-337E-8A4F-971A-CBC26ECCEB56}"/>
                </a:ext>
              </a:extLst>
            </p:cNvPr>
            <p:cNvGrpSpPr/>
            <p:nvPr/>
          </p:nvGrpSpPr>
          <p:grpSpPr>
            <a:xfrm>
              <a:off x="6209602" y="176452"/>
              <a:ext cx="1689471" cy="6623997"/>
              <a:chOff x="180742" y="234003"/>
              <a:chExt cx="1689471" cy="6623997"/>
            </a:xfrm>
          </p:grpSpPr>
          <p:pic>
            <p:nvPicPr>
              <p:cNvPr id="19" name="Picture 18">
                <a:extLst>
                  <a:ext uri="{FF2B5EF4-FFF2-40B4-BE49-F238E27FC236}">
                    <a16:creationId xmlns:a16="http://schemas.microsoft.com/office/drawing/2014/main" id="{428B5225-CBB0-AB45-8ABA-334005A84CB3}"/>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0" name="Picture 19">
                <a:extLst>
                  <a:ext uri="{FF2B5EF4-FFF2-40B4-BE49-F238E27FC236}">
                    <a16:creationId xmlns:a16="http://schemas.microsoft.com/office/drawing/2014/main" id="{4492AA92-1EE5-5946-AE1E-BD83A2DA74D7}"/>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1" name="Picture 20">
                <a:extLst>
                  <a:ext uri="{FF2B5EF4-FFF2-40B4-BE49-F238E27FC236}">
                    <a16:creationId xmlns:a16="http://schemas.microsoft.com/office/drawing/2014/main" id="{DC8DEE28-C3AF-5A4D-98C0-648529C104F9}"/>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22" name="Picture 21">
                <a:extLst>
                  <a:ext uri="{FF2B5EF4-FFF2-40B4-BE49-F238E27FC236}">
                    <a16:creationId xmlns:a16="http://schemas.microsoft.com/office/drawing/2014/main" id="{278C4E04-B419-1045-8392-5EB7EC995CF4}"/>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9" name="Group 8">
              <a:extLst>
                <a:ext uri="{FF2B5EF4-FFF2-40B4-BE49-F238E27FC236}">
                  <a16:creationId xmlns:a16="http://schemas.microsoft.com/office/drawing/2014/main" id="{AD6ACAFB-8EFF-2F47-B284-2D674A3BAFF7}"/>
                </a:ext>
              </a:extLst>
            </p:cNvPr>
            <p:cNvGrpSpPr/>
            <p:nvPr/>
          </p:nvGrpSpPr>
          <p:grpSpPr>
            <a:xfrm>
              <a:off x="8219222" y="176452"/>
              <a:ext cx="1689471" cy="6623997"/>
              <a:chOff x="180742" y="234003"/>
              <a:chExt cx="1689471" cy="6623997"/>
            </a:xfrm>
          </p:grpSpPr>
          <p:pic>
            <p:nvPicPr>
              <p:cNvPr id="15" name="Picture 14">
                <a:extLst>
                  <a:ext uri="{FF2B5EF4-FFF2-40B4-BE49-F238E27FC236}">
                    <a16:creationId xmlns:a16="http://schemas.microsoft.com/office/drawing/2014/main" id="{C42A12E2-0C49-544B-A67A-60A08F700470}"/>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16" name="Picture 15">
                <a:extLst>
                  <a:ext uri="{FF2B5EF4-FFF2-40B4-BE49-F238E27FC236}">
                    <a16:creationId xmlns:a16="http://schemas.microsoft.com/office/drawing/2014/main" id="{9F39AB33-EB25-2B45-8B5B-31379B5FF110}"/>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17" name="Picture 16">
                <a:extLst>
                  <a:ext uri="{FF2B5EF4-FFF2-40B4-BE49-F238E27FC236}">
                    <a16:creationId xmlns:a16="http://schemas.microsoft.com/office/drawing/2014/main" id="{806BCEAC-31B4-4849-B25D-5FCC7CEB9F42}"/>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18" name="Picture 17">
                <a:extLst>
                  <a:ext uri="{FF2B5EF4-FFF2-40B4-BE49-F238E27FC236}">
                    <a16:creationId xmlns:a16="http://schemas.microsoft.com/office/drawing/2014/main" id="{22B31FCA-C569-C143-8085-834E00BDABB0}"/>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10" name="Group 9">
              <a:extLst>
                <a:ext uri="{FF2B5EF4-FFF2-40B4-BE49-F238E27FC236}">
                  <a16:creationId xmlns:a16="http://schemas.microsoft.com/office/drawing/2014/main" id="{5FBCA6E2-38E9-5A47-9850-AB7D55AEB387}"/>
                </a:ext>
              </a:extLst>
            </p:cNvPr>
            <p:cNvGrpSpPr/>
            <p:nvPr/>
          </p:nvGrpSpPr>
          <p:grpSpPr>
            <a:xfrm>
              <a:off x="10228841" y="176452"/>
              <a:ext cx="1689471" cy="6623997"/>
              <a:chOff x="180742" y="234003"/>
              <a:chExt cx="1689471" cy="6623997"/>
            </a:xfrm>
          </p:grpSpPr>
          <p:pic>
            <p:nvPicPr>
              <p:cNvPr id="11" name="Picture 10">
                <a:extLst>
                  <a:ext uri="{FF2B5EF4-FFF2-40B4-BE49-F238E27FC236}">
                    <a16:creationId xmlns:a16="http://schemas.microsoft.com/office/drawing/2014/main" id="{E1C0D806-7A02-4447-A1C0-76BA74448228}"/>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12" name="Picture 11">
                <a:extLst>
                  <a:ext uri="{FF2B5EF4-FFF2-40B4-BE49-F238E27FC236}">
                    <a16:creationId xmlns:a16="http://schemas.microsoft.com/office/drawing/2014/main" id="{8AE13E30-E4AA-934E-9631-640720F34ED6}"/>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13" name="Picture 12">
                <a:extLst>
                  <a:ext uri="{FF2B5EF4-FFF2-40B4-BE49-F238E27FC236}">
                    <a16:creationId xmlns:a16="http://schemas.microsoft.com/office/drawing/2014/main" id="{D5281561-65EF-D34C-A06F-AB47889944E3}"/>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14" name="Picture 13">
                <a:extLst>
                  <a:ext uri="{FF2B5EF4-FFF2-40B4-BE49-F238E27FC236}">
                    <a16:creationId xmlns:a16="http://schemas.microsoft.com/office/drawing/2014/main" id="{283DC20B-BBAF-3C45-B136-30FB51416118}"/>
                  </a:ext>
                </a:extLst>
              </p:cNvPr>
              <p:cNvPicPr>
                <a:picLocks noChangeAspect="1"/>
              </p:cNvPicPr>
              <p:nvPr/>
            </p:nvPicPr>
            <p:blipFill>
              <a:blip r:embed="rId2"/>
              <a:stretch>
                <a:fillRect/>
              </a:stretch>
            </p:blipFill>
            <p:spPr>
              <a:xfrm>
                <a:off x="180742" y="5288327"/>
                <a:ext cx="1689471" cy="1569673"/>
              </a:xfrm>
              <a:prstGeom prst="rect">
                <a:avLst/>
              </a:prstGeom>
            </p:spPr>
          </p:pic>
        </p:grpSp>
      </p:grpSp>
      <p:sp>
        <p:nvSpPr>
          <p:cNvPr id="35" name="Rectangle 34">
            <a:extLst>
              <a:ext uri="{FF2B5EF4-FFF2-40B4-BE49-F238E27FC236}">
                <a16:creationId xmlns:a16="http://schemas.microsoft.com/office/drawing/2014/main" id="{D299CCAA-47A3-734A-822C-2A4B8374EE8C}"/>
              </a:ext>
            </a:extLst>
          </p:cNvPr>
          <p:cNvSpPr/>
          <p:nvPr/>
        </p:nvSpPr>
        <p:spPr>
          <a:xfrm>
            <a:off x="0" y="0"/>
            <a:ext cx="12192000" cy="6858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Inter-Provider Settlements for telephone calls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p:txBody>
          <a:bodyPr>
            <a:normAutofit lnSpcReduction="10000"/>
          </a:bodyPr>
          <a:lstStyle/>
          <a:p>
            <a:r>
              <a:rPr lang="en-AU" dirty="0"/>
              <a:t>A user dials a phone number using a local telephone company</a:t>
            </a:r>
          </a:p>
          <a:p>
            <a:r>
              <a:rPr lang="en-AU" dirty="0"/>
              <a:t>The local phone company creates a connection to the destination phone company</a:t>
            </a:r>
          </a:p>
          <a:p>
            <a:r>
              <a:rPr lang="en-AU" dirty="0"/>
              <a:t>The destination phone company completes the call request</a:t>
            </a:r>
          </a:p>
          <a:p>
            <a:r>
              <a:rPr lang="en-AU" dirty="0"/>
              <a:t>The call is answered at no cost to the receiver</a:t>
            </a:r>
          </a:p>
          <a:p>
            <a:r>
              <a:rPr lang="en-AU" dirty="0"/>
              <a:t>The call is metered by the local phone company and the caller is charged for the entire cost of the call</a:t>
            </a:r>
          </a:p>
          <a:p>
            <a:r>
              <a:rPr lang="en-AU" b="1" dirty="0"/>
              <a:t>The call is metered by the terminating phone company and a termination settlement fee is charged to the local phone company as an inter-provider settlement</a:t>
            </a:r>
          </a:p>
        </p:txBody>
      </p:sp>
    </p:spTree>
    <p:extLst>
      <p:ext uri="{BB962C8B-B14F-4D97-AF65-F5344CB8AC3E}">
        <p14:creationId xmlns:p14="http://schemas.microsoft.com/office/powerpoint/2010/main" val="61364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05C7-D7D0-E257-3D2A-F369E5032977}"/>
              </a:ext>
            </a:extLst>
          </p:cNvPr>
          <p:cNvSpPr>
            <a:spLocks noGrp="1"/>
          </p:cNvSpPr>
          <p:nvPr>
            <p:ph type="title"/>
          </p:nvPr>
        </p:nvSpPr>
        <p:spPr/>
        <p:txBody>
          <a:bodyPr/>
          <a:lstStyle/>
          <a:p>
            <a:r>
              <a:rPr lang="en-AU" dirty="0"/>
              <a:t>Caller Pays</a:t>
            </a:r>
          </a:p>
        </p:txBody>
      </p:sp>
      <p:sp>
        <p:nvSpPr>
          <p:cNvPr id="3" name="Content Placeholder 2">
            <a:extLst>
              <a:ext uri="{FF2B5EF4-FFF2-40B4-BE49-F238E27FC236}">
                <a16:creationId xmlns:a16="http://schemas.microsoft.com/office/drawing/2014/main" id="{DC724EFB-4F56-C4BD-D655-17E5DF2726EC}"/>
              </a:ext>
            </a:extLst>
          </p:cNvPr>
          <p:cNvSpPr>
            <a:spLocks noGrp="1"/>
          </p:cNvSpPr>
          <p:nvPr>
            <p:ph idx="1"/>
          </p:nvPr>
        </p:nvSpPr>
        <p:spPr/>
        <p:txBody>
          <a:bodyPr/>
          <a:lstStyle/>
          <a:p>
            <a:r>
              <a:rPr lang="en-AU" dirty="0"/>
              <a:t>Retail Model: You call, then you pay for the entire costs of the call</a:t>
            </a:r>
          </a:p>
          <a:p>
            <a:r>
              <a:rPr lang="en-AU" dirty="0"/>
              <a:t>Inter-provider Model: Call Initiator pays the Call terminator to complete the call </a:t>
            </a:r>
          </a:p>
          <a:p>
            <a:pPr lvl="1"/>
            <a:r>
              <a:rPr lang="en-AU" dirty="0"/>
              <a:t>This model is stable for bilateral connections, less so for multi-party transactions with transit intermediaries</a:t>
            </a:r>
          </a:p>
          <a:p>
            <a:pPr lvl="1"/>
            <a:endParaRPr lang="en-AU" dirty="0"/>
          </a:p>
          <a:p>
            <a:r>
              <a:rPr lang="en-AU" dirty="0"/>
              <a:t>In a stable state the retail model matches the inter-provider settlement model</a:t>
            </a:r>
          </a:p>
          <a:p>
            <a:pPr lvl="1"/>
            <a:r>
              <a:rPr lang="en-AU" dirty="0"/>
              <a:t>When they deviate it creates the opportunity for arbitrage between providers, which becomes unstable</a:t>
            </a:r>
          </a:p>
        </p:txBody>
      </p:sp>
    </p:spTree>
    <p:extLst>
      <p:ext uri="{BB962C8B-B14F-4D97-AF65-F5344CB8AC3E}">
        <p14:creationId xmlns:p14="http://schemas.microsoft.com/office/powerpoint/2010/main" val="13399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2BE9-FADE-A3A8-4E84-A94143C248C5}"/>
              </a:ext>
            </a:extLst>
          </p:cNvPr>
          <p:cNvSpPr>
            <a:spLocks noGrp="1"/>
          </p:cNvSpPr>
          <p:nvPr>
            <p:ph type="title"/>
          </p:nvPr>
        </p:nvSpPr>
        <p:spPr/>
        <p:txBody>
          <a:bodyPr/>
          <a:lstStyle/>
          <a:p>
            <a:r>
              <a:rPr lang="en-AU" dirty="0"/>
              <a:t>Enter the Internet</a:t>
            </a:r>
          </a:p>
        </p:txBody>
      </p:sp>
      <p:sp>
        <p:nvSpPr>
          <p:cNvPr id="3" name="Content Placeholder 2">
            <a:extLst>
              <a:ext uri="{FF2B5EF4-FFF2-40B4-BE49-F238E27FC236}">
                <a16:creationId xmlns:a16="http://schemas.microsoft.com/office/drawing/2014/main" id="{611D1ACD-AAA4-5EF9-9805-60F518EFD70B}"/>
              </a:ext>
            </a:extLst>
          </p:cNvPr>
          <p:cNvSpPr>
            <a:spLocks noGrp="1"/>
          </p:cNvSpPr>
          <p:nvPr>
            <p:ph idx="1"/>
          </p:nvPr>
        </p:nvSpPr>
        <p:spPr/>
        <p:txBody>
          <a:bodyPr>
            <a:normAutofit fontScale="92500" lnSpcReduction="10000"/>
          </a:bodyPr>
          <a:lstStyle/>
          <a:p>
            <a:pPr marL="0" indent="0">
              <a:buNone/>
            </a:pPr>
            <a:r>
              <a:rPr lang="en-AU" b="1" dirty="0"/>
              <a:t>What’s a “call”?</a:t>
            </a:r>
          </a:p>
          <a:p>
            <a:r>
              <a:rPr lang="en-AU" dirty="0"/>
              <a:t>Users pay a fee for “access”</a:t>
            </a:r>
          </a:p>
          <a:p>
            <a:pPr lvl="1"/>
            <a:r>
              <a:rPr lang="en-AU" dirty="0"/>
              <a:t>There may be volume and/or access speed fee components in the fee, but this is about tiered access fees to cover more market segments </a:t>
            </a:r>
          </a:p>
          <a:p>
            <a:pPr lvl="1"/>
            <a:endParaRPr lang="en-AU" dirty="0"/>
          </a:p>
          <a:p>
            <a:pPr marL="0" indent="0">
              <a:buNone/>
            </a:pPr>
            <a:r>
              <a:rPr lang="en-AU" b="1" dirty="0"/>
              <a:t>When a packet is passed from one provider to another who pays?</a:t>
            </a:r>
          </a:p>
          <a:p>
            <a:r>
              <a:rPr lang="en-AU" dirty="0"/>
              <a:t>We arrived at a simple outcome of a market-based mechanism</a:t>
            </a:r>
          </a:p>
          <a:p>
            <a:pPr lvl="1"/>
            <a:r>
              <a:rPr lang="en-AU" b="1" dirty="0"/>
              <a:t>Either</a:t>
            </a:r>
            <a:r>
              <a:rPr lang="en-AU" dirty="0"/>
              <a:t> the parties agree to enter into a single customer/provider relationship for ALL data traffic between the two providers</a:t>
            </a:r>
          </a:p>
          <a:p>
            <a:pPr lvl="1"/>
            <a:r>
              <a:rPr lang="en-AU" b="1" dirty="0"/>
              <a:t>Or</a:t>
            </a:r>
            <a:r>
              <a:rPr lang="en-AU" dirty="0"/>
              <a:t> the parties agree to exchange traffic between them without payment (Sender Keep All)</a:t>
            </a:r>
          </a:p>
          <a:p>
            <a:pPr lvl="1"/>
            <a:r>
              <a:rPr lang="en-AU" b="1" dirty="0"/>
              <a:t>Or</a:t>
            </a:r>
            <a:r>
              <a:rPr lang="en-AU" dirty="0"/>
              <a:t> there is no interconnection at all</a:t>
            </a:r>
          </a:p>
        </p:txBody>
      </p:sp>
    </p:spTree>
    <p:extLst>
      <p:ext uri="{BB962C8B-B14F-4D97-AF65-F5344CB8AC3E}">
        <p14:creationId xmlns:p14="http://schemas.microsoft.com/office/powerpoint/2010/main" val="129130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8B4B18-EA68-F745-98DD-080A913B45D5}"/>
              </a:ext>
            </a:extLst>
          </p:cNvPr>
          <p:cNvSpPr>
            <a:spLocks noGrp="1" noChangeArrowheads="1"/>
          </p:cNvSpPr>
          <p:nvPr>
            <p:ph type="title"/>
          </p:nvPr>
        </p:nvSpPr>
        <p:spPr/>
        <p:txBody>
          <a:bodyPr/>
          <a:lstStyle/>
          <a:p>
            <a:r>
              <a:rPr lang="en-AU" altLang="en-US"/>
              <a:t>The Tradition</a:t>
            </a:r>
          </a:p>
        </p:txBody>
      </p:sp>
      <p:sp>
        <p:nvSpPr>
          <p:cNvPr id="70659" name="Rectangle 3">
            <a:extLst>
              <a:ext uri="{FF2B5EF4-FFF2-40B4-BE49-F238E27FC236}">
                <a16:creationId xmlns:a16="http://schemas.microsoft.com/office/drawing/2014/main" id="{398220FD-E5C3-1846-BE65-ACB33D8A6884}"/>
              </a:ext>
            </a:extLst>
          </p:cNvPr>
          <p:cNvSpPr>
            <a:spLocks noGrp="1" noChangeArrowheads="1"/>
          </p:cNvSpPr>
          <p:nvPr>
            <p:ph type="body" idx="1"/>
          </p:nvPr>
        </p:nvSpPr>
        <p:spPr/>
        <p:txBody>
          <a:bodyPr/>
          <a:lstStyle/>
          <a:p>
            <a:pPr>
              <a:buFont typeface="Wingdings" pitchFamily="2" charset="2"/>
              <a:buNone/>
            </a:pPr>
            <a:r>
              <a:rPr lang="en-AU" altLang="en-US" dirty="0"/>
              <a:t>Network Neutrality and Common Carrier Roles:</a:t>
            </a:r>
          </a:p>
          <a:p>
            <a:pPr lvl="1"/>
            <a:r>
              <a:rPr lang="en-AU" altLang="en-US" dirty="0"/>
              <a:t>The Carrier’s network is strictly neutral with respect to carried content</a:t>
            </a:r>
          </a:p>
          <a:p>
            <a:pPr lvl="1"/>
            <a:r>
              <a:rPr lang="en-AU" altLang="en-US" dirty="0"/>
              <a:t>The network does not prevent the carriage of data and services</a:t>
            </a:r>
          </a:p>
          <a:p>
            <a:pPr lvl="1"/>
            <a:r>
              <a:rPr lang="en-AU" altLang="en-US" dirty="0"/>
              <a:t>The network does not bias its response or tariffs in favour of certain services and service providers</a:t>
            </a:r>
          </a:p>
          <a:p>
            <a:pPr lvl="1"/>
            <a:r>
              <a:rPr lang="en-AU" altLang="en-US" dirty="0"/>
              <a:t>The network is strictly neutral with respect to competing service providers</a:t>
            </a:r>
          </a:p>
          <a:p>
            <a:pPr lvl="1"/>
            <a:r>
              <a:rPr lang="en-AU" altLang="en-US" b="1" dirty="0"/>
              <a:t>Everybody pays to use the carriage network</a:t>
            </a:r>
          </a:p>
          <a:p>
            <a:pPr lvl="1"/>
            <a:r>
              <a:rPr lang="en-AU" altLang="en-US" b="1" dirty="0"/>
              <a:t>Carriers settle between themselves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95C27B3-F60B-0040-8C31-3BED9549C813}"/>
              </a:ext>
            </a:extLst>
          </p:cNvPr>
          <p:cNvSpPr>
            <a:spLocks noGrp="1" noChangeArrowheads="1"/>
          </p:cNvSpPr>
          <p:nvPr>
            <p:ph type="title"/>
          </p:nvPr>
        </p:nvSpPr>
        <p:spPr/>
        <p:txBody>
          <a:bodyPr/>
          <a:lstStyle/>
          <a:p>
            <a:r>
              <a:rPr lang="en-AU" altLang="en-US" dirty="0"/>
              <a:t>The Net Neutrality debate</a:t>
            </a:r>
          </a:p>
        </p:txBody>
      </p:sp>
      <p:sp>
        <p:nvSpPr>
          <p:cNvPr id="68612" name="Text Box 4">
            <a:extLst>
              <a:ext uri="{FF2B5EF4-FFF2-40B4-BE49-F238E27FC236}">
                <a16:creationId xmlns:a16="http://schemas.microsoft.com/office/drawing/2014/main" id="{CEFEF35D-5219-4649-9B39-27EB4608F050}"/>
              </a:ext>
            </a:extLst>
          </p:cNvPr>
          <p:cNvSpPr txBox="1">
            <a:spLocks noChangeArrowheads="1"/>
          </p:cNvSpPr>
          <p:nvPr/>
        </p:nvSpPr>
        <p:spPr bwMode="auto">
          <a:xfrm>
            <a:off x="2640014" y="2205039"/>
            <a:ext cx="73437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a:latin typeface="Times New Roman" panose="02020603050405020304" pitchFamily="18" charset="0"/>
              </a:rPr>
              <a:t>Interview with SBC CEO Edward Whitacre, Business Week Online, 7 November 2005 </a:t>
            </a:r>
            <a:br>
              <a:rPr lang="en-AU" altLang="en-US" sz="1600">
                <a:latin typeface="Times New Roman" panose="02020603050405020304" pitchFamily="18" charset="0"/>
              </a:rPr>
            </a:br>
            <a:r>
              <a:rPr lang="en-AU" altLang="en-US" sz="1600">
                <a:latin typeface="Times New Roman" panose="02020603050405020304" pitchFamily="18" charset="0"/>
              </a:rPr>
              <a:t> </a:t>
            </a:r>
            <a:br>
              <a:rPr lang="en-AU" altLang="en-US" sz="1600">
                <a:latin typeface="Times New Roman" panose="02020603050405020304" pitchFamily="18" charset="0"/>
              </a:rPr>
            </a:br>
            <a:r>
              <a:rPr lang="en-AU" altLang="en-US" sz="1600" i="1">
                <a:solidFill>
                  <a:srgbClr val="5858C8"/>
                </a:solidFill>
                <a:latin typeface="Times New Roman" panose="02020603050405020304" pitchFamily="18" charset="0"/>
              </a:rPr>
              <a:t>How concerned are you about Internet upstarts like Google, MSN, Vonage, and others?</a:t>
            </a: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How do you think they're going to get to customers? Through a broadband pipe. Cable companies have them. We have them. Now what they would like to do is use my pipes free, but I ain't going to let them do that because we have spent this capital and we have to have a return on it. So there's going to have to be some mechanism for these people who use these pipes to pay for the portion they're using. Why should they be allowed to use my pipes?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The Internet can't be free in that sense, because we and the cable companies have made an investment and for a Google or Yahoo! or Vonage or anybody to expect to use these pipes [for] free is nuts! "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p:txBody>
      </p:sp>
      <p:sp>
        <p:nvSpPr>
          <p:cNvPr id="2" name="Freeform 1">
            <a:extLst>
              <a:ext uri="{FF2B5EF4-FFF2-40B4-BE49-F238E27FC236}">
                <a16:creationId xmlns:a16="http://schemas.microsoft.com/office/drawing/2014/main" id="{ED60E7A2-7D6E-7F4C-B3A2-9C2F9948706E}"/>
              </a:ext>
            </a:extLst>
          </p:cNvPr>
          <p:cNvSpPr/>
          <p:nvPr/>
        </p:nvSpPr>
        <p:spPr>
          <a:xfrm>
            <a:off x="2304987" y="3692689"/>
            <a:ext cx="8042750" cy="805973"/>
          </a:xfrm>
          <a:custGeom>
            <a:avLst/>
            <a:gdLst>
              <a:gd name="connsiteX0" fmla="*/ 3181414 w 8042750"/>
              <a:gd name="connsiteY0" fmla="*/ 39052 h 805973"/>
              <a:gd name="connsiteX1" fmla="*/ 6048182 w 8042750"/>
              <a:gd name="connsiteY1" fmla="*/ 22576 h 805973"/>
              <a:gd name="connsiteX2" fmla="*/ 7135576 w 8042750"/>
              <a:gd name="connsiteY2" fmla="*/ 72003 h 805973"/>
              <a:gd name="connsiteX3" fmla="*/ 7703987 w 8042750"/>
              <a:gd name="connsiteY3" fmla="*/ 96716 h 805973"/>
              <a:gd name="connsiteX4" fmla="*/ 7835792 w 8042750"/>
              <a:gd name="connsiteY4" fmla="*/ 170857 h 805973"/>
              <a:gd name="connsiteX5" fmla="*/ 7926409 w 8042750"/>
              <a:gd name="connsiteY5" fmla="*/ 401516 h 805973"/>
              <a:gd name="connsiteX6" fmla="*/ 7720463 w 8042750"/>
              <a:gd name="connsiteY6" fmla="*/ 516846 h 805973"/>
              <a:gd name="connsiteX7" fmla="*/ 4392376 w 8042750"/>
              <a:gd name="connsiteY7" fmla="*/ 599225 h 805973"/>
              <a:gd name="connsiteX8" fmla="*/ 1731555 w 8042750"/>
              <a:gd name="connsiteY8" fmla="*/ 772219 h 805973"/>
              <a:gd name="connsiteX9" fmla="*/ 125176 w 8042750"/>
              <a:gd name="connsiteY9" fmla="*/ 739268 h 805973"/>
              <a:gd name="connsiteX10" fmla="*/ 182841 w 8042750"/>
              <a:gd name="connsiteY10" fmla="*/ 113192 h 805973"/>
              <a:gd name="connsiteX11" fmla="*/ 800679 w 8042750"/>
              <a:gd name="connsiteY11" fmla="*/ 6100 h 805973"/>
              <a:gd name="connsiteX12" fmla="*/ 2860138 w 8042750"/>
              <a:gd name="connsiteY12" fmla="*/ 22576 h 80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750" h="805973">
                <a:moveTo>
                  <a:pt x="3181414" y="39052"/>
                </a:moveTo>
                <a:lnTo>
                  <a:pt x="6048182" y="22576"/>
                </a:lnTo>
                <a:cubicBezTo>
                  <a:pt x="6707209" y="28068"/>
                  <a:pt x="7135576" y="72003"/>
                  <a:pt x="7135576" y="72003"/>
                </a:cubicBezTo>
                <a:cubicBezTo>
                  <a:pt x="7411544" y="84360"/>
                  <a:pt x="7587284" y="80240"/>
                  <a:pt x="7703987" y="96716"/>
                </a:cubicBezTo>
                <a:cubicBezTo>
                  <a:pt x="7820690" y="113192"/>
                  <a:pt x="7798722" y="120057"/>
                  <a:pt x="7835792" y="170857"/>
                </a:cubicBezTo>
                <a:cubicBezTo>
                  <a:pt x="7872862" y="221657"/>
                  <a:pt x="7945631" y="343851"/>
                  <a:pt x="7926409" y="401516"/>
                </a:cubicBezTo>
                <a:cubicBezTo>
                  <a:pt x="7907188" y="459181"/>
                  <a:pt x="8309468" y="483895"/>
                  <a:pt x="7720463" y="516846"/>
                </a:cubicBezTo>
                <a:cubicBezTo>
                  <a:pt x="7131458" y="549797"/>
                  <a:pt x="5390527" y="556663"/>
                  <a:pt x="4392376" y="599225"/>
                </a:cubicBezTo>
                <a:cubicBezTo>
                  <a:pt x="3394225" y="641787"/>
                  <a:pt x="2442755" y="748879"/>
                  <a:pt x="1731555" y="772219"/>
                </a:cubicBezTo>
                <a:cubicBezTo>
                  <a:pt x="1020355" y="795560"/>
                  <a:pt x="383295" y="849106"/>
                  <a:pt x="125176" y="739268"/>
                </a:cubicBezTo>
                <a:cubicBezTo>
                  <a:pt x="-132943" y="629430"/>
                  <a:pt x="70257" y="235387"/>
                  <a:pt x="182841" y="113192"/>
                </a:cubicBezTo>
                <a:cubicBezTo>
                  <a:pt x="295425" y="-9003"/>
                  <a:pt x="354463" y="21203"/>
                  <a:pt x="800679" y="6100"/>
                </a:cubicBezTo>
                <a:cubicBezTo>
                  <a:pt x="1246895" y="-9003"/>
                  <a:pt x="2053516" y="6786"/>
                  <a:pt x="2860138" y="225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Content Settlements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a:xfrm>
            <a:off x="838200" y="1669103"/>
            <a:ext cx="10515600" cy="1603375"/>
          </a:xfrm>
        </p:spPr>
        <p:txBody>
          <a:bodyPr>
            <a:normAutofit fontScale="85000" lnSpcReduction="10000"/>
          </a:bodyPr>
          <a:lstStyle/>
          <a:p>
            <a:r>
              <a:rPr lang="en-AU" dirty="0"/>
              <a:t>The user takes out a broadband subscription from a local Carriage Provider (CP)</a:t>
            </a:r>
          </a:p>
          <a:p>
            <a:r>
              <a:rPr lang="en-AU" dirty="0"/>
              <a:t>The user takes out a streaming video subscription from a video streamer via a CDN</a:t>
            </a:r>
          </a:p>
          <a:p>
            <a:r>
              <a:rPr lang="en-AU" dirty="0"/>
              <a:t>The user streams a video</a:t>
            </a:r>
          </a:p>
        </p:txBody>
      </p:sp>
      <p:sp>
        <p:nvSpPr>
          <p:cNvPr id="4" name="TextBox 3">
            <a:extLst>
              <a:ext uri="{FF2B5EF4-FFF2-40B4-BE49-F238E27FC236}">
                <a16:creationId xmlns:a16="http://schemas.microsoft.com/office/drawing/2014/main" id="{D7BB373A-65C0-BA4B-A086-E7B2B45B6408}"/>
              </a:ext>
            </a:extLst>
          </p:cNvPr>
          <p:cNvSpPr txBox="1"/>
          <p:nvPr/>
        </p:nvSpPr>
        <p:spPr>
          <a:xfrm>
            <a:off x="691978" y="3632883"/>
            <a:ext cx="3132255" cy="2031325"/>
          </a:xfrm>
          <a:prstGeom prst="rect">
            <a:avLst/>
          </a:prstGeom>
          <a:noFill/>
        </p:spPr>
        <p:txBody>
          <a:bodyPr wrap="square" rtlCol="0">
            <a:spAutoFit/>
          </a:bodyPr>
          <a:lstStyle/>
          <a:p>
            <a:r>
              <a:rPr lang="en-AU" dirty="0"/>
              <a:t>Option 1 – Settlement Free</a:t>
            </a:r>
          </a:p>
          <a:p>
            <a:endParaRPr lang="en-AU" dirty="0"/>
          </a:p>
          <a:p>
            <a:r>
              <a:rPr lang="en-AU" dirty="0"/>
              <a:t>The CP and the streamer are both being funded by the user and there is no settlement payment between the CP and the Streamer</a:t>
            </a:r>
          </a:p>
        </p:txBody>
      </p:sp>
      <p:sp>
        <p:nvSpPr>
          <p:cNvPr id="5" name="TextBox 4">
            <a:extLst>
              <a:ext uri="{FF2B5EF4-FFF2-40B4-BE49-F238E27FC236}">
                <a16:creationId xmlns:a16="http://schemas.microsoft.com/office/drawing/2014/main" id="{EBC3E292-3BAE-5F49-B46C-12424D84EC44}"/>
              </a:ext>
            </a:extLst>
          </p:cNvPr>
          <p:cNvSpPr txBox="1"/>
          <p:nvPr/>
        </p:nvSpPr>
        <p:spPr>
          <a:xfrm>
            <a:off x="4139513" y="3637002"/>
            <a:ext cx="2998573" cy="1754326"/>
          </a:xfrm>
          <a:prstGeom prst="rect">
            <a:avLst/>
          </a:prstGeom>
          <a:noFill/>
        </p:spPr>
        <p:txBody>
          <a:bodyPr wrap="square" rtlCol="0">
            <a:spAutoFit/>
          </a:bodyPr>
          <a:lstStyle/>
          <a:p>
            <a:r>
              <a:rPr lang="en-AU" dirty="0"/>
              <a:t>Option 2 – Content pays for Carriage</a:t>
            </a:r>
          </a:p>
          <a:p>
            <a:endParaRPr lang="en-AU" dirty="0"/>
          </a:p>
          <a:p>
            <a:r>
              <a:rPr lang="en-AU" dirty="0"/>
              <a:t>The streamer also pays for carriage across the CP network</a:t>
            </a:r>
          </a:p>
        </p:txBody>
      </p:sp>
      <p:sp>
        <p:nvSpPr>
          <p:cNvPr id="6" name="TextBox 5">
            <a:extLst>
              <a:ext uri="{FF2B5EF4-FFF2-40B4-BE49-F238E27FC236}">
                <a16:creationId xmlns:a16="http://schemas.microsoft.com/office/drawing/2014/main" id="{8D167559-FA56-E442-872D-A528344BCF96}"/>
              </a:ext>
            </a:extLst>
          </p:cNvPr>
          <p:cNvSpPr txBox="1"/>
          <p:nvPr/>
        </p:nvSpPr>
        <p:spPr>
          <a:xfrm>
            <a:off x="7488194" y="3566980"/>
            <a:ext cx="2998573" cy="2031325"/>
          </a:xfrm>
          <a:prstGeom prst="rect">
            <a:avLst/>
          </a:prstGeom>
          <a:noFill/>
        </p:spPr>
        <p:txBody>
          <a:bodyPr wrap="square" rtlCol="0">
            <a:spAutoFit/>
          </a:bodyPr>
          <a:lstStyle/>
          <a:p>
            <a:r>
              <a:rPr lang="en-AU" dirty="0"/>
              <a:t>Option 3 – Carriage pays for Content</a:t>
            </a:r>
          </a:p>
          <a:p>
            <a:endParaRPr lang="en-AU" dirty="0"/>
          </a:p>
          <a:p>
            <a:r>
              <a:rPr lang="en-AU" dirty="0"/>
              <a:t>The CP pays the streamer on behalf of its users and bundles the streaming service into its retail service</a:t>
            </a:r>
          </a:p>
        </p:txBody>
      </p:sp>
      <p:pic>
        <p:nvPicPr>
          <p:cNvPr id="27" name="Picture 26">
            <a:extLst>
              <a:ext uri="{FF2B5EF4-FFF2-40B4-BE49-F238E27FC236}">
                <a16:creationId xmlns:a16="http://schemas.microsoft.com/office/drawing/2014/main" id="{C4529B4F-88F7-FA41-A480-75A38DF17EFE}"/>
              </a:ext>
            </a:extLst>
          </p:cNvPr>
          <p:cNvPicPr>
            <a:picLocks noChangeAspect="1"/>
          </p:cNvPicPr>
          <p:nvPr/>
        </p:nvPicPr>
        <p:blipFill>
          <a:blip r:embed="rId2"/>
          <a:stretch>
            <a:fillRect/>
          </a:stretch>
        </p:blipFill>
        <p:spPr>
          <a:xfrm>
            <a:off x="1328866" y="5649221"/>
            <a:ext cx="1323718" cy="1234353"/>
          </a:xfrm>
          <a:prstGeom prst="rect">
            <a:avLst/>
          </a:prstGeom>
        </p:spPr>
      </p:pic>
      <p:pic>
        <p:nvPicPr>
          <p:cNvPr id="28" name="Picture 27">
            <a:extLst>
              <a:ext uri="{FF2B5EF4-FFF2-40B4-BE49-F238E27FC236}">
                <a16:creationId xmlns:a16="http://schemas.microsoft.com/office/drawing/2014/main" id="{1EB9A127-C80D-424A-8949-556EAA8C429C}"/>
              </a:ext>
            </a:extLst>
          </p:cNvPr>
          <p:cNvPicPr>
            <a:picLocks noChangeAspect="1"/>
          </p:cNvPicPr>
          <p:nvPr/>
        </p:nvPicPr>
        <p:blipFill>
          <a:blip r:embed="rId3"/>
          <a:stretch>
            <a:fillRect/>
          </a:stretch>
        </p:blipFill>
        <p:spPr>
          <a:xfrm>
            <a:off x="4508672" y="5387209"/>
            <a:ext cx="1445680" cy="1348081"/>
          </a:xfrm>
          <a:prstGeom prst="rect">
            <a:avLst/>
          </a:prstGeom>
        </p:spPr>
      </p:pic>
      <p:pic>
        <p:nvPicPr>
          <p:cNvPr id="29" name="Picture 28">
            <a:extLst>
              <a:ext uri="{FF2B5EF4-FFF2-40B4-BE49-F238E27FC236}">
                <a16:creationId xmlns:a16="http://schemas.microsoft.com/office/drawing/2014/main" id="{942B79C0-7C4F-C34E-AA80-D4D5C32FA637}"/>
              </a:ext>
            </a:extLst>
          </p:cNvPr>
          <p:cNvPicPr>
            <a:picLocks noChangeAspect="1"/>
          </p:cNvPicPr>
          <p:nvPr/>
        </p:nvPicPr>
        <p:blipFill>
          <a:blip r:embed="rId4"/>
          <a:stretch>
            <a:fillRect/>
          </a:stretch>
        </p:blipFill>
        <p:spPr>
          <a:xfrm>
            <a:off x="8902186" y="5595937"/>
            <a:ext cx="1359586" cy="1262063"/>
          </a:xfrm>
          <a:prstGeom prst="rect">
            <a:avLst/>
          </a:prstGeom>
        </p:spPr>
      </p:pic>
      <p:sp>
        <p:nvSpPr>
          <p:cNvPr id="30" name="Freeform 29">
            <a:extLst>
              <a:ext uri="{FF2B5EF4-FFF2-40B4-BE49-F238E27FC236}">
                <a16:creationId xmlns:a16="http://schemas.microsoft.com/office/drawing/2014/main" id="{9F73430F-8718-D14D-9E09-1D8CA45A7BFC}"/>
              </a:ext>
            </a:extLst>
          </p:cNvPr>
          <p:cNvSpPr/>
          <p:nvPr/>
        </p:nvSpPr>
        <p:spPr>
          <a:xfrm>
            <a:off x="3309844" y="3006460"/>
            <a:ext cx="1770668" cy="799421"/>
          </a:xfrm>
          <a:custGeom>
            <a:avLst/>
            <a:gdLst>
              <a:gd name="connsiteX0" fmla="*/ 1278632 w 1770668"/>
              <a:gd name="connsiteY0" fmla="*/ 58016 h 799421"/>
              <a:gd name="connsiteX1" fmla="*/ 1336297 w 1770668"/>
              <a:gd name="connsiteY1" fmla="*/ 41540 h 799421"/>
              <a:gd name="connsiteX2" fmla="*/ 1723475 w 1770668"/>
              <a:gd name="connsiteY2" fmla="*/ 16826 h 799421"/>
              <a:gd name="connsiteX3" fmla="*/ 1583432 w 1770668"/>
              <a:gd name="connsiteY3" fmla="*/ 321626 h 799421"/>
              <a:gd name="connsiteX4" fmla="*/ 108859 w 1770668"/>
              <a:gd name="connsiteY4" fmla="*/ 708805 h 799421"/>
              <a:gd name="connsiteX5" fmla="*/ 207713 w 1770668"/>
              <a:gd name="connsiteY5" fmla="*/ 535810 h 799421"/>
              <a:gd name="connsiteX6" fmla="*/ 1767 w 1770668"/>
              <a:gd name="connsiteY6" fmla="*/ 717043 h 799421"/>
              <a:gd name="connsiteX7" fmla="*/ 125334 w 1770668"/>
              <a:gd name="connsiteY7" fmla="*/ 799421 h 79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68" h="799421">
                <a:moveTo>
                  <a:pt x="1278632" y="58016"/>
                </a:moveTo>
                <a:cubicBezTo>
                  <a:pt x="1270394" y="53210"/>
                  <a:pt x="1262157" y="48405"/>
                  <a:pt x="1336297" y="41540"/>
                </a:cubicBezTo>
                <a:cubicBezTo>
                  <a:pt x="1410437" y="34675"/>
                  <a:pt x="1682286" y="-29855"/>
                  <a:pt x="1723475" y="16826"/>
                </a:cubicBezTo>
                <a:cubicBezTo>
                  <a:pt x="1764664" y="63507"/>
                  <a:pt x="1852535" y="206296"/>
                  <a:pt x="1583432" y="321626"/>
                </a:cubicBezTo>
                <a:cubicBezTo>
                  <a:pt x="1314329" y="436956"/>
                  <a:pt x="338145" y="673108"/>
                  <a:pt x="108859" y="708805"/>
                </a:cubicBezTo>
                <a:cubicBezTo>
                  <a:pt x="-120427" y="744502"/>
                  <a:pt x="225562" y="534437"/>
                  <a:pt x="207713" y="535810"/>
                </a:cubicBezTo>
                <a:cubicBezTo>
                  <a:pt x="189864" y="537183"/>
                  <a:pt x="15497" y="673108"/>
                  <a:pt x="1767" y="717043"/>
                </a:cubicBezTo>
                <a:cubicBezTo>
                  <a:pt x="-11963" y="760978"/>
                  <a:pt x="56685" y="780199"/>
                  <a:pt x="125334" y="799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C1FD0C81-2F7B-8440-94D3-9A9E1A59FF7B}"/>
              </a:ext>
            </a:extLst>
          </p:cNvPr>
          <p:cNvSpPr/>
          <p:nvPr/>
        </p:nvSpPr>
        <p:spPr>
          <a:xfrm>
            <a:off x="4563649" y="2943099"/>
            <a:ext cx="832143" cy="686394"/>
          </a:xfrm>
          <a:custGeom>
            <a:avLst/>
            <a:gdLst>
              <a:gd name="connsiteX0" fmla="*/ 113 w 832143"/>
              <a:gd name="connsiteY0" fmla="*/ 88425 h 686394"/>
              <a:gd name="connsiteX1" fmla="*/ 98967 w 832143"/>
              <a:gd name="connsiteY1" fmla="*/ 47236 h 686394"/>
              <a:gd name="connsiteX2" fmla="*/ 601475 w 832143"/>
              <a:gd name="connsiteY2" fmla="*/ 6047 h 686394"/>
              <a:gd name="connsiteX3" fmla="*/ 708567 w 832143"/>
              <a:gd name="connsiteY3" fmla="*/ 187279 h 686394"/>
              <a:gd name="connsiteX4" fmla="*/ 642665 w 832143"/>
              <a:gd name="connsiteY4" fmla="*/ 673312 h 686394"/>
              <a:gd name="connsiteX5" fmla="*/ 832135 w 832143"/>
              <a:gd name="connsiteY5" fmla="*/ 557982 h 686394"/>
              <a:gd name="connsiteX6" fmla="*/ 634427 w 832143"/>
              <a:gd name="connsiteY6" fmla="*/ 673312 h 686394"/>
              <a:gd name="connsiteX7" fmla="*/ 502621 w 832143"/>
              <a:gd name="connsiteY7" fmla="*/ 566220 h 6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43" h="686394">
                <a:moveTo>
                  <a:pt x="113" y="88425"/>
                </a:moveTo>
                <a:cubicBezTo>
                  <a:pt x="-574" y="74695"/>
                  <a:pt x="-1260" y="60966"/>
                  <a:pt x="98967" y="47236"/>
                </a:cubicBezTo>
                <a:cubicBezTo>
                  <a:pt x="199194" y="33506"/>
                  <a:pt x="499875" y="-17294"/>
                  <a:pt x="601475" y="6047"/>
                </a:cubicBezTo>
                <a:cubicBezTo>
                  <a:pt x="703075" y="29387"/>
                  <a:pt x="701702" y="76068"/>
                  <a:pt x="708567" y="187279"/>
                </a:cubicBezTo>
                <a:cubicBezTo>
                  <a:pt x="715432" y="298490"/>
                  <a:pt x="622070" y="611528"/>
                  <a:pt x="642665" y="673312"/>
                </a:cubicBezTo>
                <a:cubicBezTo>
                  <a:pt x="663260" y="735096"/>
                  <a:pt x="833508" y="557982"/>
                  <a:pt x="832135" y="557982"/>
                </a:cubicBezTo>
                <a:cubicBezTo>
                  <a:pt x="830762" y="557982"/>
                  <a:pt x="689346" y="671939"/>
                  <a:pt x="634427" y="673312"/>
                </a:cubicBezTo>
                <a:cubicBezTo>
                  <a:pt x="579508" y="674685"/>
                  <a:pt x="541064" y="620452"/>
                  <a:pt x="502621" y="5662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AE5CD461-A25F-C94B-B9D2-0A02DD95F7F8}"/>
              </a:ext>
            </a:extLst>
          </p:cNvPr>
          <p:cNvSpPr/>
          <p:nvPr/>
        </p:nvSpPr>
        <p:spPr>
          <a:xfrm>
            <a:off x="4555524" y="2842625"/>
            <a:ext cx="4013300" cy="753095"/>
          </a:xfrm>
          <a:custGeom>
            <a:avLst/>
            <a:gdLst>
              <a:gd name="connsiteX0" fmla="*/ 0 w 4013300"/>
              <a:gd name="connsiteY0" fmla="*/ 106521 h 753095"/>
              <a:gd name="connsiteX1" fmla="*/ 420130 w 4013300"/>
              <a:gd name="connsiteY1" fmla="*/ 24143 h 753095"/>
              <a:gd name="connsiteX2" fmla="*/ 1079157 w 4013300"/>
              <a:gd name="connsiteY2" fmla="*/ 15905 h 753095"/>
              <a:gd name="connsiteX3" fmla="*/ 3443417 w 4013300"/>
              <a:gd name="connsiteY3" fmla="*/ 221851 h 753095"/>
              <a:gd name="connsiteX4" fmla="*/ 3838833 w 4013300"/>
              <a:gd name="connsiteY4" fmla="*/ 534889 h 753095"/>
              <a:gd name="connsiteX5" fmla="*/ 3978876 w 4013300"/>
              <a:gd name="connsiteY5" fmla="*/ 724359 h 753095"/>
              <a:gd name="connsiteX6" fmla="*/ 4011827 w 4013300"/>
              <a:gd name="connsiteY6" fmla="*/ 592553 h 753095"/>
              <a:gd name="connsiteX7" fmla="*/ 3945925 w 4013300"/>
              <a:gd name="connsiteY7" fmla="*/ 749072 h 753095"/>
              <a:gd name="connsiteX8" fmla="*/ 3707027 w 4013300"/>
              <a:gd name="connsiteY8" fmla="*/ 691407 h 7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300" h="753095">
                <a:moveTo>
                  <a:pt x="0" y="106521"/>
                </a:moveTo>
                <a:cubicBezTo>
                  <a:pt x="120135" y="72883"/>
                  <a:pt x="240271" y="39246"/>
                  <a:pt x="420130" y="24143"/>
                </a:cubicBezTo>
                <a:cubicBezTo>
                  <a:pt x="599989" y="9040"/>
                  <a:pt x="575276" y="-17046"/>
                  <a:pt x="1079157" y="15905"/>
                </a:cubicBezTo>
                <a:cubicBezTo>
                  <a:pt x="1583038" y="48856"/>
                  <a:pt x="2983471" y="135354"/>
                  <a:pt x="3443417" y="221851"/>
                </a:cubicBezTo>
                <a:cubicBezTo>
                  <a:pt x="3903363" y="308348"/>
                  <a:pt x="3749590" y="451138"/>
                  <a:pt x="3838833" y="534889"/>
                </a:cubicBezTo>
                <a:cubicBezTo>
                  <a:pt x="3928076" y="618640"/>
                  <a:pt x="3950044" y="714748"/>
                  <a:pt x="3978876" y="724359"/>
                </a:cubicBezTo>
                <a:cubicBezTo>
                  <a:pt x="4007708" y="733970"/>
                  <a:pt x="4017319" y="588434"/>
                  <a:pt x="4011827" y="592553"/>
                </a:cubicBezTo>
                <a:cubicBezTo>
                  <a:pt x="4006335" y="596672"/>
                  <a:pt x="3996725" y="732596"/>
                  <a:pt x="3945925" y="749072"/>
                </a:cubicBezTo>
                <a:cubicBezTo>
                  <a:pt x="3895125" y="765548"/>
                  <a:pt x="3801076" y="728477"/>
                  <a:pt x="3707027" y="6914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495B06B-C335-6392-EFD5-A40F0A3FD81E}"/>
              </a:ext>
            </a:extLst>
          </p:cNvPr>
          <p:cNvSpPr txBox="1"/>
          <p:nvPr/>
        </p:nvSpPr>
        <p:spPr>
          <a:xfrm>
            <a:off x="1673426" y="6113642"/>
            <a:ext cx="256802" cy="261610"/>
          </a:xfrm>
          <a:prstGeom prst="rect">
            <a:avLst/>
          </a:prstGeom>
          <a:noFill/>
        </p:spPr>
        <p:txBody>
          <a:bodyPr wrap="none" rtlCol="0">
            <a:spAutoFit/>
          </a:bodyPr>
          <a:lstStyle/>
          <a:p>
            <a:r>
              <a:rPr lang="en-AU" sz="1050" dirty="0">
                <a:ln>
                  <a:solidFill>
                    <a:srgbClr val="FF0000"/>
                  </a:solidFill>
                </a:ln>
              </a:rPr>
              <a:t>0</a:t>
            </a:r>
            <a:endParaRPr lang="en-AU" dirty="0">
              <a:ln>
                <a:solidFill>
                  <a:srgbClr val="FF0000"/>
                </a:solidFill>
              </a:ln>
            </a:endParaRPr>
          </a:p>
        </p:txBody>
      </p:sp>
      <p:sp>
        <p:nvSpPr>
          <p:cNvPr id="9" name="Freeform 8">
            <a:extLst>
              <a:ext uri="{FF2B5EF4-FFF2-40B4-BE49-F238E27FC236}">
                <a16:creationId xmlns:a16="http://schemas.microsoft.com/office/drawing/2014/main" id="{D2B397F1-829E-E15B-5C8D-3ABFF8F9B133}"/>
              </a:ext>
            </a:extLst>
          </p:cNvPr>
          <p:cNvSpPr/>
          <p:nvPr/>
        </p:nvSpPr>
        <p:spPr>
          <a:xfrm>
            <a:off x="1762897" y="6184024"/>
            <a:ext cx="205946" cy="249730"/>
          </a:xfrm>
          <a:custGeom>
            <a:avLst/>
            <a:gdLst>
              <a:gd name="connsiteX0" fmla="*/ 0 w 205946"/>
              <a:gd name="connsiteY0" fmla="*/ 249730 h 249730"/>
              <a:gd name="connsiteX1" fmla="*/ 131806 w 205946"/>
              <a:gd name="connsiteY1" fmla="*/ 101449 h 249730"/>
              <a:gd name="connsiteX2" fmla="*/ 181233 w 205946"/>
              <a:gd name="connsiteY2" fmla="*/ 10833 h 249730"/>
              <a:gd name="connsiteX3" fmla="*/ 115330 w 205946"/>
              <a:gd name="connsiteY3" fmla="*/ 27309 h 249730"/>
              <a:gd name="connsiteX4" fmla="*/ 189471 w 205946"/>
              <a:gd name="connsiteY4" fmla="*/ 2595 h 249730"/>
              <a:gd name="connsiteX5" fmla="*/ 205946 w 205946"/>
              <a:gd name="connsiteY5" fmla="*/ 101449 h 24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46" h="249730">
                <a:moveTo>
                  <a:pt x="0" y="249730"/>
                </a:moveTo>
                <a:cubicBezTo>
                  <a:pt x="50800" y="195497"/>
                  <a:pt x="101600" y="141265"/>
                  <a:pt x="131806" y="101449"/>
                </a:cubicBezTo>
                <a:cubicBezTo>
                  <a:pt x="162012" y="61633"/>
                  <a:pt x="183979" y="23190"/>
                  <a:pt x="181233" y="10833"/>
                </a:cubicBezTo>
                <a:cubicBezTo>
                  <a:pt x="178487" y="-1524"/>
                  <a:pt x="113957" y="28682"/>
                  <a:pt x="115330" y="27309"/>
                </a:cubicBezTo>
                <a:cubicBezTo>
                  <a:pt x="116703" y="25936"/>
                  <a:pt x="174368" y="-9762"/>
                  <a:pt x="189471" y="2595"/>
                </a:cubicBezTo>
                <a:cubicBezTo>
                  <a:pt x="204574" y="14952"/>
                  <a:pt x="205260" y="58200"/>
                  <a:pt x="205946" y="101449"/>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012C1F6-6E1C-DD1C-003E-B758EC25EB94}"/>
              </a:ext>
            </a:extLst>
          </p:cNvPr>
          <p:cNvSpPr txBox="1"/>
          <p:nvPr/>
        </p:nvSpPr>
        <p:spPr>
          <a:xfrm>
            <a:off x="9775340" y="6362070"/>
            <a:ext cx="256802" cy="261610"/>
          </a:xfrm>
          <a:prstGeom prst="rect">
            <a:avLst/>
          </a:prstGeom>
          <a:noFill/>
        </p:spPr>
        <p:txBody>
          <a:bodyPr wrap="none" rtlCol="0">
            <a:spAutoFit/>
          </a:bodyPr>
          <a:lstStyle/>
          <a:p>
            <a:r>
              <a:rPr lang="en-AU" sz="1050" dirty="0">
                <a:ln>
                  <a:solidFill>
                    <a:srgbClr val="FF0000"/>
                  </a:solidFill>
                </a:ln>
              </a:rPr>
              <a:t>0</a:t>
            </a:r>
            <a:endParaRPr lang="en-AU" dirty="0">
              <a:ln>
                <a:solidFill>
                  <a:srgbClr val="FF0000"/>
                </a:solidFill>
              </a:ln>
            </a:endParaRPr>
          </a:p>
        </p:txBody>
      </p:sp>
      <p:sp>
        <p:nvSpPr>
          <p:cNvPr id="11" name="Freeform 10">
            <a:extLst>
              <a:ext uri="{FF2B5EF4-FFF2-40B4-BE49-F238E27FC236}">
                <a16:creationId xmlns:a16="http://schemas.microsoft.com/office/drawing/2014/main" id="{60FE25CC-795A-F4F4-F8A5-E6E9EC75752C}"/>
              </a:ext>
            </a:extLst>
          </p:cNvPr>
          <p:cNvSpPr/>
          <p:nvPr/>
        </p:nvSpPr>
        <p:spPr>
          <a:xfrm>
            <a:off x="9324889" y="6466678"/>
            <a:ext cx="469900" cy="131830"/>
          </a:xfrm>
          <a:custGeom>
            <a:avLst/>
            <a:gdLst>
              <a:gd name="connsiteX0" fmla="*/ 469900 w 469900"/>
              <a:gd name="connsiteY0" fmla="*/ 32976 h 131830"/>
              <a:gd name="connsiteX1" fmla="*/ 33295 w 469900"/>
              <a:gd name="connsiteY1" fmla="*/ 57690 h 131830"/>
              <a:gd name="connsiteX2" fmla="*/ 140387 w 469900"/>
              <a:gd name="connsiteY2" fmla="*/ 25 h 131830"/>
              <a:gd name="connsiteX3" fmla="*/ 343 w 469900"/>
              <a:gd name="connsiteY3" fmla="*/ 65927 h 131830"/>
              <a:gd name="connsiteX4" fmla="*/ 189814 w 469900"/>
              <a:gd name="connsiteY4" fmla="*/ 131830 h 13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0" h="131830">
                <a:moveTo>
                  <a:pt x="469900" y="32976"/>
                </a:moveTo>
                <a:cubicBezTo>
                  <a:pt x="279057" y="48079"/>
                  <a:pt x="88214" y="63182"/>
                  <a:pt x="33295" y="57690"/>
                </a:cubicBezTo>
                <a:cubicBezTo>
                  <a:pt x="-21624" y="52198"/>
                  <a:pt x="145879" y="-1348"/>
                  <a:pt x="140387" y="25"/>
                </a:cubicBezTo>
                <a:cubicBezTo>
                  <a:pt x="134895" y="1398"/>
                  <a:pt x="-7895" y="43959"/>
                  <a:pt x="343" y="65927"/>
                </a:cubicBezTo>
                <a:cubicBezTo>
                  <a:pt x="8581" y="87895"/>
                  <a:pt x="99197" y="109862"/>
                  <a:pt x="189814" y="13183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4250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14E02A4-911B-8448-8F37-48A3D2DAB7C3}"/>
              </a:ext>
            </a:extLst>
          </p:cNvPr>
          <p:cNvSpPr>
            <a:spLocks noGrp="1" noChangeArrowheads="1"/>
          </p:cNvSpPr>
          <p:nvPr>
            <p:ph type="title"/>
          </p:nvPr>
        </p:nvSpPr>
        <p:spPr/>
        <p:txBody>
          <a:bodyPr/>
          <a:lstStyle/>
          <a:p>
            <a:r>
              <a:rPr lang="en-AU" altLang="en-US" dirty="0"/>
              <a:t>Content vs Carriage</a:t>
            </a:r>
          </a:p>
        </p:txBody>
      </p:sp>
      <p:sp>
        <p:nvSpPr>
          <p:cNvPr id="77827" name="Rectangle 3">
            <a:extLst>
              <a:ext uri="{FF2B5EF4-FFF2-40B4-BE49-F238E27FC236}">
                <a16:creationId xmlns:a16="http://schemas.microsoft.com/office/drawing/2014/main" id="{9C009F9B-3FD8-E948-819C-FD76527F1674}"/>
              </a:ext>
            </a:extLst>
          </p:cNvPr>
          <p:cNvSpPr>
            <a:spLocks noGrp="1" noChangeArrowheads="1"/>
          </p:cNvSpPr>
          <p:nvPr>
            <p:ph type="body" idx="1"/>
          </p:nvPr>
        </p:nvSpPr>
        <p:spPr/>
        <p:txBody>
          <a:bodyPr/>
          <a:lstStyle/>
          <a:p>
            <a:pPr marL="0" indent="0">
              <a:lnSpc>
                <a:spcPct val="90000"/>
              </a:lnSpc>
              <a:buNone/>
            </a:pPr>
            <a:r>
              <a:rPr lang="en-AU" altLang="en-US" dirty="0"/>
              <a:t>Round 1:</a:t>
            </a:r>
          </a:p>
          <a:p>
            <a:pPr marL="457200" lvl="1" indent="0">
              <a:lnSpc>
                <a:spcPct val="90000"/>
              </a:lnSpc>
              <a:buNone/>
            </a:pPr>
            <a:r>
              <a:rPr lang="en-AU" altLang="en-US" b="1" dirty="0"/>
              <a:t>Content pays for Carriage</a:t>
            </a:r>
          </a:p>
          <a:p>
            <a:pPr lvl="1">
              <a:lnSpc>
                <a:spcPct val="90000"/>
              </a:lnSpc>
            </a:pPr>
            <a:endParaRPr lang="en-AU" altLang="en-US" dirty="0"/>
          </a:p>
          <a:p>
            <a:pPr lvl="1">
              <a:lnSpc>
                <a:spcPct val="90000"/>
              </a:lnSpc>
            </a:pPr>
            <a:r>
              <a:rPr lang="en-AU" altLang="en-US" dirty="0"/>
              <a:t>The carriage providers provided the connection between customers and content providers</a:t>
            </a:r>
          </a:p>
          <a:p>
            <a:pPr lvl="1">
              <a:lnSpc>
                <a:spcPct val="90000"/>
              </a:lnSpc>
            </a:pPr>
            <a:r>
              <a:rPr lang="en-AU" altLang="en-US" dirty="0"/>
              <a:t>Customers paid the carriage access service provider to access the services</a:t>
            </a:r>
          </a:p>
          <a:p>
            <a:pPr lvl="1">
              <a:lnSpc>
                <a:spcPct val="90000"/>
              </a:lnSpc>
            </a:pPr>
            <a:r>
              <a:rPr lang="en-AU" altLang="en-US" dirty="0"/>
              <a:t>Content providers paid the carriage service provider to access the customers</a:t>
            </a:r>
          </a:p>
          <a:p>
            <a:pPr lvl="1">
              <a:lnSpc>
                <a:spcPct val="90000"/>
              </a:lnSpc>
            </a:pPr>
            <a:r>
              <a:rPr lang="en-AU" altLang="en-US" dirty="0"/>
              <a:t>MSN, numerous Portal Services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5824-6535-7B5B-94E2-6534929DAA9D}"/>
              </a:ext>
            </a:extLst>
          </p:cNvPr>
          <p:cNvSpPr>
            <a:spLocks noGrp="1"/>
          </p:cNvSpPr>
          <p:nvPr>
            <p:ph type="title"/>
          </p:nvPr>
        </p:nvSpPr>
        <p:spPr/>
        <p:txBody>
          <a:bodyPr/>
          <a:lstStyle/>
          <a:p>
            <a:r>
              <a:rPr lang="en-AU" dirty="0"/>
              <a:t>The tension between carriage and content has a long history</a:t>
            </a:r>
          </a:p>
        </p:txBody>
      </p:sp>
      <p:sp>
        <p:nvSpPr>
          <p:cNvPr id="3" name="Content Placeholder 2">
            <a:extLst>
              <a:ext uri="{FF2B5EF4-FFF2-40B4-BE49-F238E27FC236}">
                <a16:creationId xmlns:a16="http://schemas.microsoft.com/office/drawing/2014/main" id="{9A3A5237-D9FF-6531-FE81-CA335405E908}"/>
              </a:ext>
            </a:extLst>
          </p:cNvPr>
          <p:cNvSpPr>
            <a:spLocks noGrp="1"/>
          </p:cNvSpPr>
          <p:nvPr>
            <p:ph idx="1"/>
          </p:nvPr>
        </p:nvSpPr>
        <p:spPr/>
        <p:txBody>
          <a:bodyPr>
            <a:normAutofit/>
          </a:bodyPr>
          <a:lstStyle/>
          <a:p>
            <a:r>
              <a:rPr lang="en-AU" dirty="0"/>
              <a:t>Over the years each side has asserted its primacy in the relationship</a:t>
            </a:r>
          </a:p>
          <a:p>
            <a:pPr lvl="1"/>
            <a:r>
              <a:rPr lang="en-AU" dirty="0"/>
              <a:t>Carriage says that content’s customers lie on the other side of the carriage service – without carriage there would be no content customers</a:t>
            </a:r>
          </a:p>
          <a:p>
            <a:pPr lvl="1"/>
            <a:r>
              <a:rPr lang="en-AU" dirty="0"/>
              <a:t>Content says that there is no point to the carriage service without content – without  content there would be no carriage customers</a:t>
            </a:r>
          </a:p>
          <a:p>
            <a:pPr lvl="1"/>
            <a:endParaRPr lang="en-AU" dirty="0"/>
          </a:p>
        </p:txBody>
      </p:sp>
    </p:spTree>
    <p:extLst>
      <p:ext uri="{BB962C8B-B14F-4D97-AF65-F5344CB8AC3E}">
        <p14:creationId xmlns:p14="http://schemas.microsoft.com/office/powerpoint/2010/main" val="177571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14E02A4-911B-8448-8F37-48A3D2DAB7C3}"/>
              </a:ext>
            </a:extLst>
          </p:cNvPr>
          <p:cNvSpPr>
            <a:spLocks noGrp="1" noChangeArrowheads="1"/>
          </p:cNvSpPr>
          <p:nvPr>
            <p:ph type="title"/>
          </p:nvPr>
        </p:nvSpPr>
        <p:spPr/>
        <p:txBody>
          <a:bodyPr/>
          <a:lstStyle/>
          <a:p>
            <a:r>
              <a:rPr lang="en-AU" altLang="en-US" dirty="0"/>
              <a:t>Content vs Carriage</a:t>
            </a:r>
          </a:p>
        </p:txBody>
      </p:sp>
      <p:sp>
        <p:nvSpPr>
          <p:cNvPr id="77827" name="Rectangle 3">
            <a:extLst>
              <a:ext uri="{FF2B5EF4-FFF2-40B4-BE49-F238E27FC236}">
                <a16:creationId xmlns:a16="http://schemas.microsoft.com/office/drawing/2014/main" id="{9C009F9B-3FD8-E948-819C-FD76527F1674}"/>
              </a:ext>
            </a:extLst>
          </p:cNvPr>
          <p:cNvSpPr>
            <a:spLocks noGrp="1" noChangeArrowheads="1"/>
          </p:cNvSpPr>
          <p:nvPr>
            <p:ph type="body" idx="1"/>
          </p:nvPr>
        </p:nvSpPr>
        <p:spPr/>
        <p:txBody>
          <a:bodyPr/>
          <a:lstStyle/>
          <a:p>
            <a:pPr marL="0" indent="0">
              <a:lnSpc>
                <a:spcPct val="90000"/>
              </a:lnSpc>
              <a:buNone/>
            </a:pPr>
            <a:r>
              <a:rPr lang="en-AU" altLang="en-US" dirty="0"/>
              <a:t>Round 1:</a:t>
            </a:r>
          </a:p>
          <a:p>
            <a:pPr marL="457200" lvl="1" indent="0">
              <a:lnSpc>
                <a:spcPct val="90000"/>
              </a:lnSpc>
              <a:buNone/>
            </a:pPr>
            <a:r>
              <a:rPr lang="en-AU" altLang="en-US" b="1" dirty="0"/>
              <a:t>Content pays for Carriage</a:t>
            </a:r>
          </a:p>
          <a:p>
            <a:pPr lvl="1">
              <a:lnSpc>
                <a:spcPct val="90000"/>
              </a:lnSpc>
            </a:pPr>
            <a:endParaRPr lang="en-AU" altLang="en-US" dirty="0"/>
          </a:p>
          <a:p>
            <a:pPr lvl="1">
              <a:lnSpc>
                <a:spcPct val="90000"/>
              </a:lnSpc>
            </a:pPr>
            <a:r>
              <a:rPr lang="en-AU" altLang="en-US" dirty="0"/>
              <a:t>The carriage providers provided the connection between customers and content providers</a:t>
            </a:r>
          </a:p>
          <a:p>
            <a:pPr lvl="1">
              <a:lnSpc>
                <a:spcPct val="90000"/>
              </a:lnSpc>
            </a:pPr>
            <a:r>
              <a:rPr lang="en-AU" altLang="en-US" dirty="0"/>
              <a:t>Customers paid the carriage access service provider to access the services</a:t>
            </a:r>
          </a:p>
          <a:p>
            <a:pPr lvl="1">
              <a:lnSpc>
                <a:spcPct val="90000"/>
              </a:lnSpc>
            </a:pPr>
            <a:r>
              <a:rPr lang="en-AU" altLang="en-US" dirty="0"/>
              <a:t>Content providers paid the carriage service provider to access the customers</a:t>
            </a:r>
          </a:p>
          <a:p>
            <a:pPr lvl="1">
              <a:lnSpc>
                <a:spcPct val="90000"/>
              </a:lnSpc>
            </a:pPr>
            <a:r>
              <a:rPr lang="en-AU" altLang="en-US" dirty="0"/>
              <a:t>MSN, numerous Portal Services </a:t>
            </a:r>
          </a:p>
        </p:txBody>
      </p:sp>
      <p:sp>
        <p:nvSpPr>
          <p:cNvPr id="2" name="Text Box 4">
            <a:extLst>
              <a:ext uri="{FF2B5EF4-FFF2-40B4-BE49-F238E27FC236}">
                <a16:creationId xmlns:a16="http://schemas.microsoft.com/office/drawing/2014/main" id="{8536ED13-A194-A006-45E7-EA2315DB747A}"/>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extLst>
      <p:ext uri="{BB962C8B-B14F-4D97-AF65-F5344CB8AC3E}">
        <p14:creationId xmlns:p14="http://schemas.microsoft.com/office/powerpoint/2010/main" val="23136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468FDAD-8E11-AA4A-9210-BFDB2F2B6B22}"/>
              </a:ext>
            </a:extLst>
          </p:cNvPr>
          <p:cNvSpPr>
            <a:spLocks noGrp="1" noChangeArrowheads="1"/>
          </p:cNvSpPr>
          <p:nvPr>
            <p:ph type="title"/>
          </p:nvPr>
        </p:nvSpPr>
        <p:spPr/>
        <p:txBody>
          <a:bodyPr/>
          <a:lstStyle/>
          <a:p>
            <a:r>
              <a:rPr lang="en-AU" altLang="en-US" dirty="0"/>
              <a:t>Content vs Carriage</a:t>
            </a:r>
          </a:p>
        </p:txBody>
      </p:sp>
      <p:sp>
        <p:nvSpPr>
          <p:cNvPr id="75779" name="Rectangle 3">
            <a:extLst>
              <a:ext uri="{FF2B5EF4-FFF2-40B4-BE49-F238E27FC236}">
                <a16:creationId xmlns:a16="http://schemas.microsoft.com/office/drawing/2014/main" id="{DCA7AB93-824B-EA4F-869A-E159019B255C}"/>
              </a:ext>
            </a:extLst>
          </p:cNvPr>
          <p:cNvSpPr>
            <a:spLocks noGrp="1" noChangeArrowheads="1"/>
          </p:cNvSpPr>
          <p:nvPr>
            <p:ph type="body" idx="1"/>
          </p:nvPr>
        </p:nvSpPr>
        <p:spPr/>
        <p:txBody>
          <a:bodyPr/>
          <a:lstStyle/>
          <a:p>
            <a:pPr marL="0" indent="0">
              <a:lnSpc>
                <a:spcPct val="80000"/>
              </a:lnSpc>
              <a:buNone/>
            </a:pPr>
            <a:r>
              <a:rPr lang="en-AU" altLang="en-US" dirty="0"/>
              <a:t>Round 2:</a:t>
            </a:r>
          </a:p>
          <a:p>
            <a:pPr marL="457200" lvl="1" indent="0">
              <a:lnSpc>
                <a:spcPct val="80000"/>
              </a:lnSpc>
              <a:buNone/>
            </a:pPr>
            <a:r>
              <a:rPr lang="en-AU" altLang="en-US" b="1" dirty="0"/>
              <a:t>Carriage pays for Content</a:t>
            </a:r>
          </a:p>
          <a:p>
            <a:pPr lvl="1">
              <a:lnSpc>
                <a:spcPct val="80000"/>
              </a:lnSpc>
            </a:pPr>
            <a:endParaRPr lang="en-AU" altLang="en-US" dirty="0"/>
          </a:p>
          <a:p>
            <a:pPr lvl="1">
              <a:lnSpc>
                <a:spcPct val="80000"/>
              </a:lnSpc>
            </a:pPr>
            <a:r>
              <a:rPr lang="en-AU" altLang="en-US" dirty="0"/>
              <a:t>Content providers were failing in the initial rounds of pay-per-view models of content distribution</a:t>
            </a:r>
          </a:p>
          <a:p>
            <a:pPr lvl="1">
              <a:lnSpc>
                <a:spcPct val="80000"/>
              </a:lnSpc>
            </a:pPr>
            <a:r>
              <a:rPr lang="en-AU" altLang="en-US" dirty="0"/>
              <a:t>Content providers mounted the case that the only reason why customers paid access providers for Internet access was their uniquely compelling content, generated at great expense</a:t>
            </a:r>
          </a:p>
          <a:p>
            <a:pPr lvl="1">
              <a:lnSpc>
                <a:spcPct val="80000"/>
              </a:lnSpc>
            </a:pPr>
            <a:r>
              <a:rPr lang="en-AU" altLang="en-US" dirty="0"/>
              <a:t>Ergo: Access providers owed content providers a share of the access fees if they wanted to continue to have access to their content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468FDAD-8E11-AA4A-9210-BFDB2F2B6B22}"/>
              </a:ext>
            </a:extLst>
          </p:cNvPr>
          <p:cNvSpPr>
            <a:spLocks noGrp="1" noChangeArrowheads="1"/>
          </p:cNvSpPr>
          <p:nvPr>
            <p:ph type="title"/>
          </p:nvPr>
        </p:nvSpPr>
        <p:spPr/>
        <p:txBody>
          <a:bodyPr/>
          <a:lstStyle/>
          <a:p>
            <a:r>
              <a:rPr lang="en-AU" altLang="en-US" dirty="0"/>
              <a:t>Content vs Carriage</a:t>
            </a:r>
          </a:p>
        </p:txBody>
      </p:sp>
      <p:sp>
        <p:nvSpPr>
          <p:cNvPr id="75779" name="Rectangle 3">
            <a:extLst>
              <a:ext uri="{FF2B5EF4-FFF2-40B4-BE49-F238E27FC236}">
                <a16:creationId xmlns:a16="http://schemas.microsoft.com/office/drawing/2014/main" id="{DCA7AB93-824B-EA4F-869A-E159019B255C}"/>
              </a:ext>
            </a:extLst>
          </p:cNvPr>
          <p:cNvSpPr>
            <a:spLocks noGrp="1" noChangeArrowheads="1"/>
          </p:cNvSpPr>
          <p:nvPr>
            <p:ph type="body" idx="1"/>
          </p:nvPr>
        </p:nvSpPr>
        <p:spPr/>
        <p:txBody>
          <a:bodyPr/>
          <a:lstStyle/>
          <a:p>
            <a:pPr marL="0" indent="0">
              <a:lnSpc>
                <a:spcPct val="80000"/>
              </a:lnSpc>
              <a:buNone/>
            </a:pPr>
            <a:r>
              <a:rPr lang="en-AU" altLang="en-US" dirty="0"/>
              <a:t>Round 2:</a:t>
            </a:r>
          </a:p>
          <a:p>
            <a:pPr marL="457200" lvl="1" indent="0">
              <a:lnSpc>
                <a:spcPct val="80000"/>
              </a:lnSpc>
              <a:buNone/>
            </a:pPr>
            <a:r>
              <a:rPr lang="en-AU" altLang="en-US" b="1" dirty="0"/>
              <a:t>Carriage pays for Content</a:t>
            </a:r>
          </a:p>
          <a:p>
            <a:pPr lvl="1">
              <a:lnSpc>
                <a:spcPct val="80000"/>
              </a:lnSpc>
            </a:pPr>
            <a:endParaRPr lang="en-AU" altLang="en-US" dirty="0"/>
          </a:p>
          <a:p>
            <a:pPr lvl="1">
              <a:lnSpc>
                <a:spcPct val="80000"/>
              </a:lnSpc>
            </a:pPr>
            <a:r>
              <a:rPr lang="en-AU" altLang="en-US" dirty="0"/>
              <a:t>Content providers were failing in the initial rounds of pay-per-view models of content distribution</a:t>
            </a:r>
          </a:p>
          <a:p>
            <a:pPr lvl="1">
              <a:lnSpc>
                <a:spcPct val="80000"/>
              </a:lnSpc>
            </a:pPr>
            <a:r>
              <a:rPr lang="en-AU" altLang="en-US" dirty="0"/>
              <a:t>Content providers mounted the case that the only reason why customers paid access providers for Internet access was their uniquely compelling content, generated at great expense</a:t>
            </a:r>
          </a:p>
          <a:p>
            <a:pPr lvl="1">
              <a:lnSpc>
                <a:spcPct val="80000"/>
              </a:lnSpc>
            </a:pPr>
            <a:r>
              <a:rPr lang="en-AU" altLang="en-US" dirty="0"/>
              <a:t>Ergo: Access providers owed content providers a share of the access fees if they wanted to continue to have access to their content</a:t>
            </a:r>
          </a:p>
        </p:txBody>
      </p:sp>
      <p:sp>
        <p:nvSpPr>
          <p:cNvPr id="2" name="Text Box 4">
            <a:extLst>
              <a:ext uri="{FF2B5EF4-FFF2-40B4-BE49-F238E27FC236}">
                <a16:creationId xmlns:a16="http://schemas.microsoft.com/office/drawing/2014/main" id="{D069C0CA-FC2B-D116-0AFA-7B0F15BE73F3}"/>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extLst>
      <p:ext uri="{BB962C8B-B14F-4D97-AF65-F5344CB8AC3E}">
        <p14:creationId xmlns:p14="http://schemas.microsoft.com/office/powerpoint/2010/main" val="198279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50A357C-2224-874D-98E6-DC87B567072E}"/>
              </a:ext>
            </a:extLst>
          </p:cNvPr>
          <p:cNvSpPr>
            <a:spLocks noGrp="1" noChangeArrowheads="1"/>
          </p:cNvSpPr>
          <p:nvPr>
            <p:ph type="title"/>
          </p:nvPr>
        </p:nvSpPr>
        <p:spPr/>
        <p:txBody>
          <a:bodyPr/>
          <a:lstStyle/>
          <a:p>
            <a:r>
              <a:rPr lang="en-AU" altLang="en-US" dirty="0"/>
              <a:t>Content vs Carriage</a:t>
            </a:r>
          </a:p>
        </p:txBody>
      </p:sp>
      <p:sp>
        <p:nvSpPr>
          <p:cNvPr id="79875" name="Rectangle 3">
            <a:extLst>
              <a:ext uri="{FF2B5EF4-FFF2-40B4-BE49-F238E27FC236}">
                <a16:creationId xmlns:a16="http://schemas.microsoft.com/office/drawing/2014/main" id="{C24A2972-DA8B-A347-87DF-BEC30924CE31}"/>
              </a:ext>
            </a:extLst>
          </p:cNvPr>
          <p:cNvSpPr>
            <a:spLocks noGrp="1" noChangeArrowheads="1"/>
          </p:cNvSpPr>
          <p:nvPr>
            <p:ph type="body" idx="1"/>
          </p:nvPr>
        </p:nvSpPr>
        <p:spPr/>
        <p:txBody>
          <a:bodyPr/>
          <a:lstStyle/>
          <a:p>
            <a:pPr marL="0" indent="0">
              <a:lnSpc>
                <a:spcPct val="90000"/>
              </a:lnSpc>
              <a:buNone/>
            </a:pPr>
            <a:r>
              <a:rPr lang="en-AU" altLang="en-US" dirty="0"/>
              <a:t>Round 3:</a:t>
            </a:r>
          </a:p>
          <a:p>
            <a:pPr marL="457200" lvl="1" indent="0">
              <a:lnSpc>
                <a:spcPct val="90000"/>
              </a:lnSpc>
              <a:buNone/>
            </a:pPr>
            <a:r>
              <a:rPr lang="en-AU" altLang="en-US" b="1" dirty="0"/>
              <a:t>Carriage owns Content</a:t>
            </a:r>
          </a:p>
          <a:p>
            <a:pPr lvl="1">
              <a:lnSpc>
                <a:spcPct val="90000"/>
              </a:lnSpc>
            </a:pPr>
            <a:endParaRPr lang="en-AU" altLang="en-US" dirty="0"/>
          </a:p>
          <a:p>
            <a:pPr lvl="1">
              <a:lnSpc>
                <a:spcPct val="90000"/>
              </a:lnSpc>
            </a:pPr>
            <a:r>
              <a:rPr lang="en-AU" altLang="en-US" dirty="0"/>
              <a:t>Carriage Access Providers attempted to generate their own proprietary content as a retail differentiator</a:t>
            </a:r>
          </a:p>
          <a:p>
            <a:pPr lvl="1">
              <a:lnSpc>
                <a:spcPct val="90000"/>
              </a:lnSpc>
            </a:pPr>
            <a:r>
              <a:rPr lang="en-AU" altLang="en-US" dirty="0"/>
              <a:t>Content was only accessible within their access domain</a:t>
            </a:r>
          </a:p>
          <a:p>
            <a:pPr lvl="1">
              <a:lnSpc>
                <a:spcPct val="90000"/>
              </a:lnSpc>
            </a:pPr>
            <a:r>
              <a:rPr lang="en-AU" altLang="en-US" dirty="0"/>
              <a:t>Carriage enterprises purchased content generators</a:t>
            </a:r>
          </a:p>
          <a:p>
            <a:pPr lvl="1">
              <a:lnSpc>
                <a:spcPct val="90000"/>
              </a:lnSpc>
            </a:pPr>
            <a:r>
              <a:rPr lang="en-AU" altLang="en-US" dirty="0"/>
              <a:t>Remember Telstra’s tilt at Fairfax? Verizon purchasing Yahoo?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50A357C-2224-874D-98E6-DC87B567072E}"/>
              </a:ext>
            </a:extLst>
          </p:cNvPr>
          <p:cNvSpPr>
            <a:spLocks noGrp="1" noChangeArrowheads="1"/>
          </p:cNvSpPr>
          <p:nvPr>
            <p:ph type="title"/>
          </p:nvPr>
        </p:nvSpPr>
        <p:spPr/>
        <p:txBody>
          <a:bodyPr/>
          <a:lstStyle/>
          <a:p>
            <a:r>
              <a:rPr lang="en-AU" altLang="en-US" dirty="0"/>
              <a:t>Content vs Carriage</a:t>
            </a:r>
          </a:p>
        </p:txBody>
      </p:sp>
      <p:sp>
        <p:nvSpPr>
          <p:cNvPr id="79875" name="Rectangle 3">
            <a:extLst>
              <a:ext uri="{FF2B5EF4-FFF2-40B4-BE49-F238E27FC236}">
                <a16:creationId xmlns:a16="http://schemas.microsoft.com/office/drawing/2014/main" id="{C24A2972-DA8B-A347-87DF-BEC30924CE31}"/>
              </a:ext>
            </a:extLst>
          </p:cNvPr>
          <p:cNvSpPr>
            <a:spLocks noGrp="1" noChangeArrowheads="1"/>
          </p:cNvSpPr>
          <p:nvPr>
            <p:ph type="body" idx="1"/>
          </p:nvPr>
        </p:nvSpPr>
        <p:spPr/>
        <p:txBody>
          <a:bodyPr/>
          <a:lstStyle/>
          <a:p>
            <a:pPr marL="0" indent="0">
              <a:lnSpc>
                <a:spcPct val="90000"/>
              </a:lnSpc>
              <a:buNone/>
            </a:pPr>
            <a:r>
              <a:rPr lang="en-AU" altLang="en-US" dirty="0"/>
              <a:t>Round 3:</a:t>
            </a:r>
          </a:p>
          <a:p>
            <a:pPr marL="457200" lvl="1" indent="0">
              <a:lnSpc>
                <a:spcPct val="90000"/>
              </a:lnSpc>
              <a:buNone/>
            </a:pPr>
            <a:r>
              <a:rPr lang="en-AU" altLang="en-US" b="1" dirty="0"/>
              <a:t>Carriage owns Content</a:t>
            </a:r>
          </a:p>
          <a:p>
            <a:pPr lvl="1">
              <a:lnSpc>
                <a:spcPct val="90000"/>
              </a:lnSpc>
            </a:pPr>
            <a:endParaRPr lang="en-AU" altLang="en-US" dirty="0"/>
          </a:p>
          <a:p>
            <a:pPr lvl="1">
              <a:lnSpc>
                <a:spcPct val="90000"/>
              </a:lnSpc>
            </a:pPr>
            <a:r>
              <a:rPr lang="en-AU" altLang="en-US" dirty="0"/>
              <a:t>Carriage Access Providers attempted to generate their own proprietary content as a retail differentiator</a:t>
            </a:r>
          </a:p>
          <a:p>
            <a:pPr lvl="1">
              <a:lnSpc>
                <a:spcPct val="90000"/>
              </a:lnSpc>
            </a:pPr>
            <a:r>
              <a:rPr lang="en-AU" altLang="en-US" dirty="0"/>
              <a:t>Content was only accessible within their access domain</a:t>
            </a:r>
          </a:p>
          <a:p>
            <a:pPr lvl="1">
              <a:lnSpc>
                <a:spcPct val="90000"/>
              </a:lnSpc>
            </a:pPr>
            <a:r>
              <a:rPr lang="en-AU" altLang="en-US" dirty="0"/>
              <a:t>Carriage enterprises purchased content generators</a:t>
            </a:r>
          </a:p>
          <a:p>
            <a:pPr lvl="1">
              <a:lnSpc>
                <a:spcPct val="90000"/>
              </a:lnSpc>
            </a:pPr>
            <a:r>
              <a:rPr lang="en-AU" altLang="en-US" dirty="0"/>
              <a:t>Remember Telstra’s tilt at Fairfax? Verizon purchasing Yahoo?</a:t>
            </a:r>
          </a:p>
        </p:txBody>
      </p:sp>
      <p:sp>
        <p:nvSpPr>
          <p:cNvPr id="2" name="Text Box 4">
            <a:extLst>
              <a:ext uri="{FF2B5EF4-FFF2-40B4-BE49-F238E27FC236}">
                <a16:creationId xmlns:a16="http://schemas.microsoft.com/office/drawing/2014/main" id="{27CF4F6F-45E0-B8D5-84DD-BD12CD973FBF}"/>
              </a:ext>
            </a:extLst>
          </p:cNvPr>
          <p:cNvSpPr txBox="1">
            <a:spLocks noChangeArrowheads="1"/>
          </p:cNvSpPr>
          <p:nvPr/>
        </p:nvSpPr>
        <p:spPr bwMode="auto">
          <a:xfrm rot="19686693">
            <a:off x="2969088" y="2928633"/>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extLst>
      <p:ext uri="{BB962C8B-B14F-4D97-AF65-F5344CB8AC3E}">
        <p14:creationId xmlns:p14="http://schemas.microsoft.com/office/powerpoint/2010/main" val="77858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dirty="0"/>
              <a:t>Content vs Carriage</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120345" y="1943573"/>
            <a:ext cx="10233455" cy="4724400"/>
          </a:xfrm>
        </p:spPr>
        <p:txBody>
          <a:bodyPr>
            <a:normAutofit/>
          </a:bodyPr>
          <a:lstStyle/>
          <a:p>
            <a:pPr marL="0" indent="0">
              <a:lnSpc>
                <a:spcPct val="90000"/>
              </a:lnSpc>
              <a:buNone/>
            </a:pPr>
            <a:r>
              <a:rPr lang="en-AU" altLang="en-US" dirty="0"/>
              <a:t>Round 4:</a:t>
            </a:r>
          </a:p>
          <a:p>
            <a:pPr marL="457200" lvl="1" indent="0">
              <a:lnSpc>
                <a:spcPct val="90000"/>
              </a:lnSpc>
              <a:buNone/>
            </a:pPr>
            <a:r>
              <a:rPr lang="en-AU" altLang="en-US" b="1" dirty="0"/>
              <a:t>Content owes Carriage</a:t>
            </a:r>
          </a:p>
          <a:p>
            <a:pPr lvl="1">
              <a:lnSpc>
                <a:spcPct val="90000"/>
              </a:lnSpc>
            </a:pPr>
            <a:endParaRPr lang="en-AU" altLang="en-US" dirty="0"/>
          </a:p>
          <a:p>
            <a:pPr lvl="1">
              <a:lnSpc>
                <a:spcPct val="90000"/>
              </a:lnSpc>
            </a:pPr>
            <a:r>
              <a:rPr lang="en-AU" altLang="en-US" dirty="0"/>
              <a:t>Penetration of high speed broadband and a new round of software platforms enables a new generation of content providers</a:t>
            </a:r>
          </a:p>
          <a:p>
            <a:pPr lvl="1">
              <a:lnSpc>
                <a:spcPct val="90000"/>
              </a:lnSpc>
            </a:pPr>
            <a:r>
              <a:rPr lang="en-AU" altLang="en-US" dirty="0"/>
              <a:t>Content engages with the advertising industry with advertiser-funded content and services</a:t>
            </a:r>
          </a:p>
          <a:p>
            <a:pPr lvl="1">
              <a:lnSpc>
                <a:spcPct val="90000"/>
              </a:lnSpc>
            </a:pPr>
            <a:r>
              <a:rPr lang="en-AU" altLang="en-US" dirty="0"/>
              <a:t>The carriage service provider gets squeezed out of the content model completely and is relegated to undifferentiated carriage pipe provider</a:t>
            </a:r>
          </a:p>
          <a:p>
            <a:pPr lvl="1">
              <a:lnSpc>
                <a:spcPct val="90000"/>
              </a:lnSpc>
            </a:pPr>
            <a:r>
              <a:rPr lang="en-AU" altLang="en-US" dirty="0"/>
              <a:t>The carriage provider heads off to the regulator to seek relief from the onerous common carrier provisions in order to leverage a position against content providers</a:t>
            </a:r>
          </a:p>
        </p:txBody>
      </p:sp>
    </p:spTree>
    <p:extLst>
      <p:ext uri="{BB962C8B-B14F-4D97-AF65-F5344CB8AC3E}">
        <p14:creationId xmlns:p14="http://schemas.microsoft.com/office/powerpoint/2010/main" val="271952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dirty="0"/>
              <a:t>Content vs Carriage</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120345" y="1943573"/>
            <a:ext cx="10233455" cy="4724400"/>
          </a:xfrm>
        </p:spPr>
        <p:txBody>
          <a:bodyPr>
            <a:normAutofit/>
          </a:bodyPr>
          <a:lstStyle/>
          <a:p>
            <a:pPr marL="0" indent="0">
              <a:lnSpc>
                <a:spcPct val="90000"/>
              </a:lnSpc>
              <a:buNone/>
            </a:pPr>
            <a:r>
              <a:rPr lang="en-AU" altLang="en-US" dirty="0"/>
              <a:t>Round 4:</a:t>
            </a:r>
          </a:p>
          <a:p>
            <a:pPr marL="457200" lvl="1" indent="0">
              <a:lnSpc>
                <a:spcPct val="90000"/>
              </a:lnSpc>
              <a:buNone/>
            </a:pPr>
            <a:r>
              <a:rPr lang="en-AU" altLang="en-US" b="1" dirty="0"/>
              <a:t>Content owes Carriage</a:t>
            </a:r>
          </a:p>
          <a:p>
            <a:pPr lvl="1">
              <a:lnSpc>
                <a:spcPct val="90000"/>
              </a:lnSpc>
            </a:pPr>
            <a:endParaRPr lang="en-AU" altLang="en-US" dirty="0"/>
          </a:p>
          <a:p>
            <a:pPr lvl="1">
              <a:lnSpc>
                <a:spcPct val="90000"/>
              </a:lnSpc>
            </a:pPr>
            <a:r>
              <a:rPr lang="en-AU" altLang="en-US" dirty="0"/>
              <a:t>Penetration of high speed broadband and a new round of software platforms enables a new generation of content providers</a:t>
            </a:r>
          </a:p>
          <a:p>
            <a:pPr lvl="1">
              <a:lnSpc>
                <a:spcPct val="90000"/>
              </a:lnSpc>
            </a:pPr>
            <a:r>
              <a:rPr lang="en-AU" altLang="en-US" dirty="0"/>
              <a:t>Content engages with the advertising industry with advertiser-funded content and services</a:t>
            </a:r>
          </a:p>
          <a:p>
            <a:pPr lvl="1">
              <a:lnSpc>
                <a:spcPct val="90000"/>
              </a:lnSpc>
            </a:pPr>
            <a:r>
              <a:rPr lang="en-AU" altLang="en-US"/>
              <a:t>The carriage </a:t>
            </a:r>
            <a:r>
              <a:rPr lang="en-AU" altLang="en-US" dirty="0"/>
              <a:t>service provider gets squeezed out of the content model completely and is relegated to undifferentiated carriage pipe provider</a:t>
            </a:r>
          </a:p>
          <a:p>
            <a:pPr lvl="1">
              <a:lnSpc>
                <a:spcPct val="90000"/>
              </a:lnSpc>
            </a:pPr>
            <a:r>
              <a:rPr lang="en-AU" altLang="en-US" dirty="0"/>
              <a:t>The carriage provider heads off to the regulator to seek relief from the onerous common carrier provisions in order to leverage a position against content providers</a:t>
            </a:r>
          </a:p>
        </p:txBody>
      </p:sp>
      <p:sp>
        <p:nvSpPr>
          <p:cNvPr id="2" name="Text Box 4">
            <a:extLst>
              <a:ext uri="{FF2B5EF4-FFF2-40B4-BE49-F238E27FC236}">
                <a16:creationId xmlns:a16="http://schemas.microsoft.com/office/drawing/2014/main" id="{1D2A5F91-6071-512E-A216-B18F26017095}"/>
              </a:ext>
            </a:extLst>
          </p:cNvPr>
          <p:cNvSpPr txBox="1">
            <a:spLocks noChangeArrowheads="1"/>
          </p:cNvSpPr>
          <p:nvPr/>
        </p:nvSpPr>
        <p:spPr bwMode="auto">
          <a:xfrm rot="19686693">
            <a:off x="474329" y="2522284"/>
            <a:ext cx="1000415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altLang="en-US" sz="9600" b="1" dirty="0">
                <a:solidFill>
                  <a:schemeClr val="accent4">
                    <a:lumMod val="50000"/>
                  </a:schemeClr>
                </a:solidFill>
                <a:latin typeface="Powderfinger Type" panose="02020709070000000403" pitchFamily="49" charset="77"/>
              </a:rPr>
              <a:t>This will fail too!</a:t>
            </a:r>
          </a:p>
        </p:txBody>
      </p:sp>
    </p:spTree>
    <p:extLst>
      <p:ext uri="{BB962C8B-B14F-4D97-AF65-F5344CB8AC3E}">
        <p14:creationId xmlns:p14="http://schemas.microsoft.com/office/powerpoint/2010/main" val="2899198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dirty="0"/>
              <a:t>Content vs Carriage</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972065" y="1943573"/>
            <a:ext cx="10206681" cy="4724400"/>
          </a:xfrm>
        </p:spPr>
        <p:txBody>
          <a:bodyPr>
            <a:normAutofit/>
          </a:bodyPr>
          <a:lstStyle/>
          <a:p>
            <a:pPr marL="0" indent="0">
              <a:lnSpc>
                <a:spcPct val="90000"/>
              </a:lnSpc>
              <a:buNone/>
            </a:pPr>
            <a:r>
              <a:rPr lang="en-AU" altLang="en-US" dirty="0"/>
              <a:t>Round 5: </a:t>
            </a:r>
          </a:p>
          <a:p>
            <a:pPr marL="457200" lvl="1" indent="0">
              <a:buNone/>
            </a:pPr>
            <a:r>
              <a:rPr lang="en-AU" altLang="en-US" b="1" dirty="0"/>
              <a:t>The Dominance of Content</a:t>
            </a:r>
          </a:p>
          <a:p>
            <a:pPr lvl="1"/>
            <a:endParaRPr lang="en-AU" altLang="en-US" dirty="0"/>
          </a:p>
          <a:p>
            <a:pPr lvl="1"/>
            <a:r>
              <a:rPr lang="en-AU" altLang="en-US" dirty="0"/>
              <a:t>The content service industry  has aggregated to the extent that they can operate their own carriage services at lower cost and greater efficiency through dedicated Content Distribution Networks</a:t>
            </a:r>
          </a:p>
          <a:p>
            <a:pPr lvl="1"/>
            <a:endParaRPr lang="en-AU" altLang="en-US" dirty="0"/>
          </a:p>
          <a:p>
            <a:pPr lvl="1"/>
            <a:r>
              <a:rPr lang="en-AU" altLang="en-US" dirty="0"/>
              <a:t>All that’s left to the old public carriage industry are a collection of last mile access networks</a:t>
            </a:r>
          </a:p>
        </p:txBody>
      </p:sp>
    </p:spTree>
    <p:extLst>
      <p:ext uri="{BB962C8B-B14F-4D97-AF65-F5344CB8AC3E}">
        <p14:creationId xmlns:p14="http://schemas.microsoft.com/office/powerpoint/2010/main" val="2375793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510FC0-A100-5A47-A82C-F2A7EEF0EFD3}"/>
              </a:ext>
            </a:extLst>
          </p:cNvPr>
          <p:cNvSpPr>
            <a:spLocks noGrp="1" noChangeArrowheads="1"/>
          </p:cNvSpPr>
          <p:nvPr>
            <p:ph type="title"/>
          </p:nvPr>
        </p:nvSpPr>
        <p:spPr/>
        <p:txBody>
          <a:bodyPr/>
          <a:lstStyle/>
          <a:p>
            <a:r>
              <a:rPr lang="en-AU" altLang="en-US" dirty="0"/>
              <a:t>Carriage Reality</a:t>
            </a:r>
          </a:p>
        </p:txBody>
      </p:sp>
      <p:sp>
        <p:nvSpPr>
          <p:cNvPr id="26627" name="Rectangle 3">
            <a:extLst>
              <a:ext uri="{FF2B5EF4-FFF2-40B4-BE49-F238E27FC236}">
                <a16:creationId xmlns:a16="http://schemas.microsoft.com/office/drawing/2014/main" id="{8D67879E-2575-0841-BA49-B022D1553BF4}"/>
              </a:ext>
            </a:extLst>
          </p:cNvPr>
          <p:cNvSpPr>
            <a:spLocks noGrp="1" noChangeArrowheads="1"/>
          </p:cNvSpPr>
          <p:nvPr>
            <p:ph type="body" idx="1"/>
          </p:nvPr>
        </p:nvSpPr>
        <p:spPr/>
        <p:txBody>
          <a:bodyPr>
            <a:normAutofit lnSpcReduction="10000"/>
          </a:bodyPr>
          <a:lstStyle/>
          <a:p>
            <a:pPr>
              <a:lnSpc>
                <a:spcPct val="80000"/>
              </a:lnSpc>
            </a:pPr>
            <a:r>
              <a:rPr lang="en-AU" altLang="en-US" sz="2000" dirty="0"/>
              <a:t>Deregulation, intense competition, branching role specialization at every level</a:t>
            </a:r>
          </a:p>
          <a:p>
            <a:pPr>
              <a:lnSpc>
                <a:spcPct val="80000"/>
              </a:lnSpc>
            </a:pPr>
            <a:endParaRPr lang="en-AU" altLang="en-US" sz="2000" dirty="0"/>
          </a:p>
          <a:p>
            <a:pPr>
              <a:lnSpc>
                <a:spcPct val="80000"/>
              </a:lnSpc>
            </a:pPr>
            <a:r>
              <a:rPr lang="en-AU" altLang="en-US" sz="2000" dirty="0"/>
              <a:t>Resulting in </a:t>
            </a:r>
          </a:p>
          <a:p>
            <a:pPr lvl="1">
              <a:lnSpc>
                <a:spcPct val="80000"/>
              </a:lnSpc>
            </a:pPr>
            <a:r>
              <a:rPr lang="en-AU" altLang="en-US" sz="1800" dirty="0"/>
              <a:t>many parallel service delivery networks, many network operators,</a:t>
            </a:r>
          </a:p>
          <a:p>
            <a:pPr lvl="1">
              <a:lnSpc>
                <a:spcPct val="80000"/>
              </a:lnSpc>
            </a:pPr>
            <a:r>
              <a:rPr lang="en-AU" altLang="en-US" sz="1800" dirty="0"/>
              <a:t>industry-wide duplication of activities, </a:t>
            </a:r>
          </a:p>
          <a:p>
            <a:pPr lvl="1">
              <a:lnSpc>
                <a:spcPct val="80000"/>
              </a:lnSpc>
            </a:pPr>
            <a:r>
              <a:rPr lang="en-AU" altLang="en-US" sz="1800" dirty="0"/>
              <a:t>continual exposure to inefficient resource use, </a:t>
            </a:r>
          </a:p>
          <a:p>
            <a:pPr lvl="1">
              <a:lnSpc>
                <a:spcPct val="80000"/>
              </a:lnSpc>
            </a:pPr>
            <a:r>
              <a:rPr lang="en-AU" altLang="en-US" sz="1800" dirty="0"/>
              <a:t>extensive regulatory provisions, </a:t>
            </a:r>
          </a:p>
          <a:p>
            <a:pPr lvl="1">
              <a:lnSpc>
                <a:spcPct val="80000"/>
              </a:lnSpc>
            </a:pPr>
            <a:r>
              <a:rPr lang="en-AU" altLang="en-US" sz="1800" dirty="0"/>
              <a:t>exposure of niche markets, </a:t>
            </a:r>
          </a:p>
          <a:p>
            <a:pPr lvl="1">
              <a:lnSpc>
                <a:spcPct val="80000"/>
              </a:lnSpc>
            </a:pPr>
            <a:r>
              <a:rPr lang="en-AU" altLang="en-US" sz="1800" dirty="0"/>
              <a:t>limited planning capability, </a:t>
            </a:r>
          </a:p>
          <a:p>
            <a:pPr lvl="1">
              <a:lnSpc>
                <a:spcPct val="80000"/>
              </a:lnSpc>
            </a:pPr>
            <a:r>
              <a:rPr lang="en-AU" altLang="en-US" sz="1800" dirty="0"/>
              <a:t>high investment risks, </a:t>
            </a:r>
          </a:p>
          <a:p>
            <a:pPr lvl="1">
              <a:lnSpc>
                <a:spcPct val="80000"/>
              </a:lnSpc>
            </a:pPr>
            <a:r>
              <a:rPr lang="en-AU" altLang="en-US" sz="1800" dirty="0"/>
              <a:t>high costs, </a:t>
            </a:r>
          </a:p>
          <a:p>
            <a:pPr lvl="1">
              <a:lnSpc>
                <a:spcPct val="80000"/>
              </a:lnSpc>
            </a:pPr>
            <a:r>
              <a:rPr lang="en-AU" altLang="en-US" sz="1800" dirty="0"/>
              <a:t>low operating margins,</a:t>
            </a:r>
          </a:p>
          <a:p>
            <a:pPr lvl="1">
              <a:lnSpc>
                <a:spcPct val="80000"/>
              </a:lnSpc>
            </a:pPr>
            <a:r>
              <a:rPr lang="en-AU" altLang="en-US" sz="1800" dirty="0"/>
              <a:t>continual restatement of investor expectations, </a:t>
            </a:r>
          </a:p>
          <a:p>
            <a:pPr lvl="1">
              <a:lnSpc>
                <a:spcPct val="80000"/>
              </a:lnSpc>
            </a:pPr>
            <a:r>
              <a:rPr lang="en-AU" altLang="en-US" sz="1800" dirty="0"/>
              <a:t>negative returns on equity investments,</a:t>
            </a:r>
          </a:p>
          <a:p>
            <a:pPr lvl="1">
              <a:lnSpc>
                <a:spcPct val="80000"/>
              </a:lnSpc>
            </a:pPr>
            <a:r>
              <a:rPr lang="en-AU" altLang="en-US" sz="1800" dirty="0"/>
              <a:t>continual recycling of management and staff</a:t>
            </a:r>
          </a:p>
          <a:p>
            <a:pPr lvl="1">
              <a:lnSpc>
                <a:spcPct val="80000"/>
              </a:lnSpc>
            </a:pPr>
            <a:endParaRPr lang="en-AU" alt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9EFE16A-965E-954F-9637-6D754408E883}"/>
              </a:ext>
            </a:extLst>
          </p:cNvPr>
          <p:cNvSpPr>
            <a:spLocks noGrp="1" noChangeArrowheads="1"/>
          </p:cNvSpPr>
          <p:nvPr>
            <p:ph type="title"/>
          </p:nvPr>
        </p:nvSpPr>
        <p:spPr/>
        <p:txBody>
          <a:bodyPr/>
          <a:lstStyle/>
          <a:p>
            <a:r>
              <a:rPr lang="en-AU" altLang="en-US" dirty="0"/>
              <a:t>Content Reality</a:t>
            </a:r>
          </a:p>
        </p:txBody>
      </p:sp>
      <p:sp>
        <p:nvSpPr>
          <p:cNvPr id="54275" name="Rectangle 3">
            <a:extLst>
              <a:ext uri="{FF2B5EF4-FFF2-40B4-BE49-F238E27FC236}">
                <a16:creationId xmlns:a16="http://schemas.microsoft.com/office/drawing/2014/main" id="{E79F8ADF-0B92-9D44-B856-E3AABFE10662}"/>
              </a:ext>
            </a:extLst>
          </p:cNvPr>
          <p:cNvSpPr>
            <a:spLocks noGrp="1" noChangeArrowheads="1"/>
          </p:cNvSpPr>
          <p:nvPr>
            <p:ph type="body" idx="1"/>
          </p:nvPr>
        </p:nvSpPr>
        <p:spPr/>
        <p:txBody>
          <a:bodyPr/>
          <a:lstStyle/>
          <a:p>
            <a:r>
              <a:rPr lang="en-AU" altLang="en-US" sz="2000" dirty="0"/>
              <a:t>Scale</a:t>
            </a:r>
          </a:p>
          <a:p>
            <a:endParaRPr lang="en-AU"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Carriage / Content settlements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a:xfrm>
            <a:off x="838200" y="1669103"/>
            <a:ext cx="10515600" cy="1603375"/>
          </a:xfrm>
        </p:spPr>
        <p:txBody>
          <a:bodyPr>
            <a:normAutofit fontScale="85000" lnSpcReduction="10000"/>
          </a:bodyPr>
          <a:lstStyle/>
          <a:p>
            <a:r>
              <a:rPr lang="en-AU" dirty="0"/>
              <a:t>The user takes out a broadband subscription from a local Carriage Provider (CP)</a:t>
            </a:r>
          </a:p>
          <a:p>
            <a:r>
              <a:rPr lang="en-AU" dirty="0"/>
              <a:t>The user takes out a streaming video subscription from a video streamer via a CDN</a:t>
            </a:r>
          </a:p>
          <a:p>
            <a:r>
              <a:rPr lang="en-AU" dirty="0"/>
              <a:t>The user streams a video</a:t>
            </a:r>
          </a:p>
        </p:txBody>
      </p:sp>
      <p:sp>
        <p:nvSpPr>
          <p:cNvPr id="4" name="TextBox 3">
            <a:extLst>
              <a:ext uri="{FF2B5EF4-FFF2-40B4-BE49-F238E27FC236}">
                <a16:creationId xmlns:a16="http://schemas.microsoft.com/office/drawing/2014/main" id="{D7BB373A-65C0-BA4B-A086-E7B2B45B6408}"/>
              </a:ext>
            </a:extLst>
          </p:cNvPr>
          <p:cNvSpPr txBox="1"/>
          <p:nvPr/>
        </p:nvSpPr>
        <p:spPr>
          <a:xfrm>
            <a:off x="691978" y="3632883"/>
            <a:ext cx="3132255" cy="2031325"/>
          </a:xfrm>
          <a:prstGeom prst="rect">
            <a:avLst/>
          </a:prstGeom>
          <a:noFill/>
        </p:spPr>
        <p:txBody>
          <a:bodyPr wrap="square" rtlCol="0">
            <a:spAutoFit/>
          </a:bodyPr>
          <a:lstStyle/>
          <a:p>
            <a:r>
              <a:rPr lang="en-AU" b="1" dirty="0"/>
              <a:t>Option 1 – Settlement Free</a:t>
            </a:r>
          </a:p>
          <a:p>
            <a:endParaRPr lang="en-AU" dirty="0"/>
          </a:p>
          <a:p>
            <a:r>
              <a:rPr lang="en-AU" dirty="0"/>
              <a:t>The CP and the streamer are both being funded by the user and there is no settlement payment between the CP and the Streamer</a:t>
            </a:r>
          </a:p>
        </p:txBody>
      </p:sp>
      <p:sp>
        <p:nvSpPr>
          <p:cNvPr id="5" name="TextBox 4">
            <a:extLst>
              <a:ext uri="{FF2B5EF4-FFF2-40B4-BE49-F238E27FC236}">
                <a16:creationId xmlns:a16="http://schemas.microsoft.com/office/drawing/2014/main" id="{EBC3E292-3BAE-5F49-B46C-12424D84EC44}"/>
              </a:ext>
            </a:extLst>
          </p:cNvPr>
          <p:cNvSpPr txBox="1"/>
          <p:nvPr/>
        </p:nvSpPr>
        <p:spPr>
          <a:xfrm>
            <a:off x="4139513" y="3637002"/>
            <a:ext cx="2998573" cy="1754326"/>
          </a:xfrm>
          <a:prstGeom prst="rect">
            <a:avLst/>
          </a:prstGeom>
          <a:noFill/>
        </p:spPr>
        <p:txBody>
          <a:bodyPr wrap="square" rtlCol="0">
            <a:spAutoFit/>
          </a:bodyPr>
          <a:lstStyle/>
          <a:p>
            <a:r>
              <a:rPr lang="en-AU" b="1" dirty="0"/>
              <a:t>Option 2 – Content pays for Carriage</a:t>
            </a:r>
          </a:p>
          <a:p>
            <a:endParaRPr lang="en-AU" dirty="0"/>
          </a:p>
          <a:p>
            <a:r>
              <a:rPr lang="en-AU" dirty="0"/>
              <a:t>The streamer also pays for carriage across the CP network</a:t>
            </a:r>
          </a:p>
        </p:txBody>
      </p:sp>
      <p:sp>
        <p:nvSpPr>
          <p:cNvPr id="6" name="TextBox 5">
            <a:extLst>
              <a:ext uri="{FF2B5EF4-FFF2-40B4-BE49-F238E27FC236}">
                <a16:creationId xmlns:a16="http://schemas.microsoft.com/office/drawing/2014/main" id="{8D167559-FA56-E442-872D-A528344BCF96}"/>
              </a:ext>
            </a:extLst>
          </p:cNvPr>
          <p:cNvSpPr txBox="1"/>
          <p:nvPr/>
        </p:nvSpPr>
        <p:spPr>
          <a:xfrm>
            <a:off x="7488194" y="3566980"/>
            <a:ext cx="2998573" cy="2031325"/>
          </a:xfrm>
          <a:prstGeom prst="rect">
            <a:avLst/>
          </a:prstGeom>
          <a:noFill/>
        </p:spPr>
        <p:txBody>
          <a:bodyPr wrap="square" rtlCol="0">
            <a:spAutoFit/>
          </a:bodyPr>
          <a:lstStyle/>
          <a:p>
            <a:r>
              <a:rPr lang="en-AU" b="1" dirty="0"/>
              <a:t>Option 3 – Carriage pays for Content</a:t>
            </a:r>
          </a:p>
          <a:p>
            <a:endParaRPr lang="en-AU" dirty="0"/>
          </a:p>
          <a:p>
            <a:r>
              <a:rPr lang="en-AU" dirty="0"/>
              <a:t>The CP pays the streamer on behalf of its users and bundles the streaming service into its retail service</a:t>
            </a:r>
          </a:p>
        </p:txBody>
      </p:sp>
      <p:pic>
        <p:nvPicPr>
          <p:cNvPr id="27" name="Picture 26">
            <a:extLst>
              <a:ext uri="{FF2B5EF4-FFF2-40B4-BE49-F238E27FC236}">
                <a16:creationId xmlns:a16="http://schemas.microsoft.com/office/drawing/2014/main" id="{C4529B4F-88F7-FA41-A480-75A38DF17EFE}"/>
              </a:ext>
            </a:extLst>
          </p:cNvPr>
          <p:cNvPicPr>
            <a:picLocks noChangeAspect="1"/>
          </p:cNvPicPr>
          <p:nvPr/>
        </p:nvPicPr>
        <p:blipFill>
          <a:blip r:embed="rId2"/>
          <a:stretch>
            <a:fillRect/>
          </a:stretch>
        </p:blipFill>
        <p:spPr>
          <a:xfrm>
            <a:off x="1328866" y="5649221"/>
            <a:ext cx="1323718" cy="1234353"/>
          </a:xfrm>
          <a:prstGeom prst="rect">
            <a:avLst/>
          </a:prstGeom>
        </p:spPr>
      </p:pic>
      <p:pic>
        <p:nvPicPr>
          <p:cNvPr id="28" name="Picture 27">
            <a:extLst>
              <a:ext uri="{FF2B5EF4-FFF2-40B4-BE49-F238E27FC236}">
                <a16:creationId xmlns:a16="http://schemas.microsoft.com/office/drawing/2014/main" id="{1EB9A127-C80D-424A-8949-556EAA8C429C}"/>
              </a:ext>
            </a:extLst>
          </p:cNvPr>
          <p:cNvPicPr>
            <a:picLocks noChangeAspect="1"/>
          </p:cNvPicPr>
          <p:nvPr/>
        </p:nvPicPr>
        <p:blipFill>
          <a:blip r:embed="rId3"/>
          <a:stretch>
            <a:fillRect/>
          </a:stretch>
        </p:blipFill>
        <p:spPr>
          <a:xfrm>
            <a:off x="4508672" y="5387209"/>
            <a:ext cx="1445680" cy="1348081"/>
          </a:xfrm>
          <a:prstGeom prst="rect">
            <a:avLst/>
          </a:prstGeom>
        </p:spPr>
      </p:pic>
      <p:pic>
        <p:nvPicPr>
          <p:cNvPr id="29" name="Picture 28">
            <a:extLst>
              <a:ext uri="{FF2B5EF4-FFF2-40B4-BE49-F238E27FC236}">
                <a16:creationId xmlns:a16="http://schemas.microsoft.com/office/drawing/2014/main" id="{942B79C0-7C4F-C34E-AA80-D4D5C32FA637}"/>
              </a:ext>
            </a:extLst>
          </p:cNvPr>
          <p:cNvPicPr>
            <a:picLocks noChangeAspect="1"/>
          </p:cNvPicPr>
          <p:nvPr/>
        </p:nvPicPr>
        <p:blipFill>
          <a:blip r:embed="rId4"/>
          <a:stretch>
            <a:fillRect/>
          </a:stretch>
        </p:blipFill>
        <p:spPr>
          <a:xfrm>
            <a:off x="8902186" y="5595937"/>
            <a:ext cx="1359586" cy="1262063"/>
          </a:xfrm>
          <a:prstGeom prst="rect">
            <a:avLst/>
          </a:prstGeom>
        </p:spPr>
      </p:pic>
      <p:sp>
        <p:nvSpPr>
          <p:cNvPr id="30" name="Freeform 29">
            <a:extLst>
              <a:ext uri="{FF2B5EF4-FFF2-40B4-BE49-F238E27FC236}">
                <a16:creationId xmlns:a16="http://schemas.microsoft.com/office/drawing/2014/main" id="{9F73430F-8718-D14D-9E09-1D8CA45A7BFC}"/>
              </a:ext>
            </a:extLst>
          </p:cNvPr>
          <p:cNvSpPr/>
          <p:nvPr/>
        </p:nvSpPr>
        <p:spPr>
          <a:xfrm>
            <a:off x="3309844" y="3006460"/>
            <a:ext cx="1770668" cy="799421"/>
          </a:xfrm>
          <a:custGeom>
            <a:avLst/>
            <a:gdLst>
              <a:gd name="connsiteX0" fmla="*/ 1278632 w 1770668"/>
              <a:gd name="connsiteY0" fmla="*/ 58016 h 799421"/>
              <a:gd name="connsiteX1" fmla="*/ 1336297 w 1770668"/>
              <a:gd name="connsiteY1" fmla="*/ 41540 h 799421"/>
              <a:gd name="connsiteX2" fmla="*/ 1723475 w 1770668"/>
              <a:gd name="connsiteY2" fmla="*/ 16826 h 799421"/>
              <a:gd name="connsiteX3" fmla="*/ 1583432 w 1770668"/>
              <a:gd name="connsiteY3" fmla="*/ 321626 h 799421"/>
              <a:gd name="connsiteX4" fmla="*/ 108859 w 1770668"/>
              <a:gd name="connsiteY4" fmla="*/ 708805 h 799421"/>
              <a:gd name="connsiteX5" fmla="*/ 207713 w 1770668"/>
              <a:gd name="connsiteY5" fmla="*/ 535810 h 799421"/>
              <a:gd name="connsiteX6" fmla="*/ 1767 w 1770668"/>
              <a:gd name="connsiteY6" fmla="*/ 717043 h 799421"/>
              <a:gd name="connsiteX7" fmla="*/ 125334 w 1770668"/>
              <a:gd name="connsiteY7" fmla="*/ 799421 h 79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68" h="799421">
                <a:moveTo>
                  <a:pt x="1278632" y="58016"/>
                </a:moveTo>
                <a:cubicBezTo>
                  <a:pt x="1270394" y="53210"/>
                  <a:pt x="1262157" y="48405"/>
                  <a:pt x="1336297" y="41540"/>
                </a:cubicBezTo>
                <a:cubicBezTo>
                  <a:pt x="1410437" y="34675"/>
                  <a:pt x="1682286" y="-29855"/>
                  <a:pt x="1723475" y="16826"/>
                </a:cubicBezTo>
                <a:cubicBezTo>
                  <a:pt x="1764664" y="63507"/>
                  <a:pt x="1852535" y="206296"/>
                  <a:pt x="1583432" y="321626"/>
                </a:cubicBezTo>
                <a:cubicBezTo>
                  <a:pt x="1314329" y="436956"/>
                  <a:pt x="338145" y="673108"/>
                  <a:pt x="108859" y="708805"/>
                </a:cubicBezTo>
                <a:cubicBezTo>
                  <a:pt x="-120427" y="744502"/>
                  <a:pt x="225562" y="534437"/>
                  <a:pt x="207713" y="535810"/>
                </a:cubicBezTo>
                <a:cubicBezTo>
                  <a:pt x="189864" y="537183"/>
                  <a:pt x="15497" y="673108"/>
                  <a:pt x="1767" y="717043"/>
                </a:cubicBezTo>
                <a:cubicBezTo>
                  <a:pt x="-11963" y="760978"/>
                  <a:pt x="56685" y="780199"/>
                  <a:pt x="125334" y="799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C1FD0C81-2F7B-8440-94D3-9A9E1A59FF7B}"/>
              </a:ext>
            </a:extLst>
          </p:cNvPr>
          <p:cNvSpPr/>
          <p:nvPr/>
        </p:nvSpPr>
        <p:spPr>
          <a:xfrm>
            <a:off x="4563649" y="2943099"/>
            <a:ext cx="832143" cy="686394"/>
          </a:xfrm>
          <a:custGeom>
            <a:avLst/>
            <a:gdLst>
              <a:gd name="connsiteX0" fmla="*/ 113 w 832143"/>
              <a:gd name="connsiteY0" fmla="*/ 88425 h 686394"/>
              <a:gd name="connsiteX1" fmla="*/ 98967 w 832143"/>
              <a:gd name="connsiteY1" fmla="*/ 47236 h 686394"/>
              <a:gd name="connsiteX2" fmla="*/ 601475 w 832143"/>
              <a:gd name="connsiteY2" fmla="*/ 6047 h 686394"/>
              <a:gd name="connsiteX3" fmla="*/ 708567 w 832143"/>
              <a:gd name="connsiteY3" fmla="*/ 187279 h 686394"/>
              <a:gd name="connsiteX4" fmla="*/ 642665 w 832143"/>
              <a:gd name="connsiteY4" fmla="*/ 673312 h 686394"/>
              <a:gd name="connsiteX5" fmla="*/ 832135 w 832143"/>
              <a:gd name="connsiteY5" fmla="*/ 557982 h 686394"/>
              <a:gd name="connsiteX6" fmla="*/ 634427 w 832143"/>
              <a:gd name="connsiteY6" fmla="*/ 673312 h 686394"/>
              <a:gd name="connsiteX7" fmla="*/ 502621 w 832143"/>
              <a:gd name="connsiteY7" fmla="*/ 566220 h 6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43" h="686394">
                <a:moveTo>
                  <a:pt x="113" y="88425"/>
                </a:moveTo>
                <a:cubicBezTo>
                  <a:pt x="-574" y="74695"/>
                  <a:pt x="-1260" y="60966"/>
                  <a:pt x="98967" y="47236"/>
                </a:cubicBezTo>
                <a:cubicBezTo>
                  <a:pt x="199194" y="33506"/>
                  <a:pt x="499875" y="-17294"/>
                  <a:pt x="601475" y="6047"/>
                </a:cubicBezTo>
                <a:cubicBezTo>
                  <a:pt x="703075" y="29387"/>
                  <a:pt x="701702" y="76068"/>
                  <a:pt x="708567" y="187279"/>
                </a:cubicBezTo>
                <a:cubicBezTo>
                  <a:pt x="715432" y="298490"/>
                  <a:pt x="622070" y="611528"/>
                  <a:pt x="642665" y="673312"/>
                </a:cubicBezTo>
                <a:cubicBezTo>
                  <a:pt x="663260" y="735096"/>
                  <a:pt x="833508" y="557982"/>
                  <a:pt x="832135" y="557982"/>
                </a:cubicBezTo>
                <a:cubicBezTo>
                  <a:pt x="830762" y="557982"/>
                  <a:pt x="689346" y="671939"/>
                  <a:pt x="634427" y="673312"/>
                </a:cubicBezTo>
                <a:cubicBezTo>
                  <a:pt x="579508" y="674685"/>
                  <a:pt x="541064" y="620452"/>
                  <a:pt x="502621" y="5662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AE5CD461-A25F-C94B-B9D2-0A02DD95F7F8}"/>
              </a:ext>
            </a:extLst>
          </p:cNvPr>
          <p:cNvSpPr/>
          <p:nvPr/>
        </p:nvSpPr>
        <p:spPr>
          <a:xfrm>
            <a:off x="4555524" y="2842625"/>
            <a:ext cx="4013300" cy="753095"/>
          </a:xfrm>
          <a:custGeom>
            <a:avLst/>
            <a:gdLst>
              <a:gd name="connsiteX0" fmla="*/ 0 w 4013300"/>
              <a:gd name="connsiteY0" fmla="*/ 106521 h 753095"/>
              <a:gd name="connsiteX1" fmla="*/ 420130 w 4013300"/>
              <a:gd name="connsiteY1" fmla="*/ 24143 h 753095"/>
              <a:gd name="connsiteX2" fmla="*/ 1079157 w 4013300"/>
              <a:gd name="connsiteY2" fmla="*/ 15905 h 753095"/>
              <a:gd name="connsiteX3" fmla="*/ 3443417 w 4013300"/>
              <a:gd name="connsiteY3" fmla="*/ 221851 h 753095"/>
              <a:gd name="connsiteX4" fmla="*/ 3838833 w 4013300"/>
              <a:gd name="connsiteY4" fmla="*/ 534889 h 753095"/>
              <a:gd name="connsiteX5" fmla="*/ 3978876 w 4013300"/>
              <a:gd name="connsiteY5" fmla="*/ 724359 h 753095"/>
              <a:gd name="connsiteX6" fmla="*/ 4011827 w 4013300"/>
              <a:gd name="connsiteY6" fmla="*/ 592553 h 753095"/>
              <a:gd name="connsiteX7" fmla="*/ 3945925 w 4013300"/>
              <a:gd name="connsiteY7" fmla="*/ 749072 h 753095"/>
              <a:gd name="connsiteX8" fmla="*/ 3707027 w 4013300"/>
              <a:gd name="connsiteY8" fmla="*/ 691407 h 7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300" h="753095">
                <a:moveTo>
                  <a:pt x="0" y="106521"/>
                </a:moveTo>
                <a:cubicBezTo>
                  <a:pt x="120135" y="72883"/>
                  <a:pt x="240271" y="39246"/>
                  <a:pt x="420130" y="24143"/>
                </a:cubicBezTo>
                <a:cubicBezTo>
                  <a:pt x="599989" y="9040"/>
                  <a:pt x="575276" y="-17046"/>
                  <a:pt x="1079157" y="15905"/>
                </a:cubicBezTo>
                <a:cubicBezTo>
                  <a:pt x="1583038" y="48856"/>
                  <a:pt x="2983471" y="135354"/>
                  <a:pt x="3443417" y="221851"/>
                </a:cubicBezTo>
                <a:cubicBezTo>
                  <a:pt x="3903363" y="308348"/>
                  <a:pt x="3749590" y="451138"/>
                  <a:pt x="3838833" y="534889"/>
                </a:cubicBezTo>
                <a:cubicBezTo>
                  <a:pt x="3928076" y="618640"/>
                  <a:pt x="3950044" y="714748"/>
                  <a:pt x="3978876" y="724359"/>
                </a:cubicBezTo>
                <a:cubicBezTo>
                  <a:pt x="4007708" y="733970"/>
                  <a:pt x="4017319" y="588434"/>
                  <a:pt x="4011827" y="592553"/>
                </a:cubicBezTo>
                <a:cubicBezTo>
                  <a:pt x="4006335" y="596672"/>
                  <a:pt x="3996725" y="732596"/>
                  <a:pt x="3945925" y="749072"/>
                </a:cubicBezTo>
                <a:cubicBezTo>
                  <a:pt x="3895125" y="765548"/>
                  <a:pt x="3801076" y="728477"/>
                  <a:pt x="3707027" y="6914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495B06B-C335-6392-EFD5-A40F0A3FD81E}"/>
              </a:ext>
            </a:extLst>
          </p:cNvPr>
          <p:cNvSpPr txBox="1"/>
          <p:nvPr/>
        </p:nvSpPr>
        <p:spPr>
          <a:xfrm>
            <a:off x="1673426" y="6113642"/>
            <a:ext cx="256802" cy="261610"/>
          </a:xfrm>
          <a:prstGeom prst="rect">
            <a:avLst/>
          </a:prstGeom>
          <a:noFill/>
        </p:spPr>
        <p:txBody>
          <a:bodyPr wrap="none" rtlCol="0">
            <a:spAutoFit/>
          </a:bodyPr>
          <a:lstStyle/>
          <a:p>
            <a:r>
              <a:rPr lang="en-AU" sz="1050" dirty="0">
                <a:ln>
                  <a:solidFill>
                    <a:srgbClr val="FF0000"/>
                  </a:solidFill>
                </a:ln>
              </a:rPr>
              <a:t>0</a:t>
            </a:r>
            <a:endParaRPr lang="en-AU" dirty="0">
              <a:ln>
                <a:solidFill>
                  <a:srgbClr val="FF0000"/>
                </a:solidFill>
              </a:ln>
            </a:endParaRPr>
          </a:p>
        </p:txBody>
      </p:sp>
      <p:sp>
        <p:nvSpPr>
          <p:cNvPr id="9" name="Freeform 8">
            <a:extLst>
              <a:ext uri="{FF2B5EF4-FFF2-40B4-BE49-F238E27FC236}">
                <a16:creationId xmlns:a16="http://schemas.microsoft.com/office/drawing/2014/main" id="{D2B397F1-829E-E15B-5C8D-3ABFF8F9B133}"/>
              </a:ext>
            </a:extLst>
          </p:cNvPr>
          <p:cNvSpPr/>
          <p:nvPr/>
        </p:nvSpPr>
        <p:spPr>
          <a:xfrm>
            <a:off x="1762897" y="6184024"/>
            <a:ext cx="205946" cy="249730"/>
          </a:xfrm>
          <a:custGeom>
            <a:avLst/>
            <a:gdLst>
              <a:gd name="connsiteX0" fmla="*/ 0 w 205946"/>
              <a:gd name="connsiteY0" fmla="*/ 249730 h 249730"/>
              <a:gd name="connsiteX1" fmla="*/ 131806 w 205946"/>
              <a:gd name="connsiteY1" fmla="*/ 101449 h 249730"/>
              <a:gd name="connsiteX2" fmla="*/ 181233 w 205946"/>
              <a:gd name="connsiteY2" fmla="*/ 10833 h 249730"/>
              <a:gd name="connsiteX3" fmla="*/ 115330 w 205946"/>
              <a:gd name="connsiteY3" fmla="*/ 27309 h 249730"/>
              <a:gd name="connsiteX4" fmla="*/ 189471 w 205946"/>
              <a:gd name="connsiteY4" fmla="*/ 2595 h 249730"/>
              <a:gd name="connsiteX5" fmla="*/ 205946 w 205946"/>
              <a:gd name="connsiteY5" fmla="*/ 101449 h 24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46" h="249730">
                <a:moveTo>
                  <a:pt x="0" y="249730"/>
                </a:moveTo>
                <a:cubicBezTo>
                  <a:pt x="50800" y="195497"/>
                  <a:pt x="101600" y="141265"/>
                  <a:pt x="131806" y="101449"/>
                </a:cubicBezTo>
                <a:cubicBezTo>
                  <a:pt x="162012" y="61633"/>
                  <a:pt x="183979" y="23190"/>
                  <a:pt x="181233" y="10833"/>
                </a:cubicBezTo>
                <a:cubicBezTo>
                  <a:pt x="178487" y="-1524"/>
                  <a:pt x="113957" y="28682"/>
                  <a:pt x="115330" y="27309"/>
                </a:cubicBezTo>
                <a:cubicBezTo>
                  <a:pt x="116703" y="25936"/>
                  <a:pt x="174368" y="-9762"/>
                  <a:pt x="189471" y="2595"/>
                </a:cubicBezTo>
                <a:cubicBezTo>
                  <a:pt x="204574" y="14952"/>
                  <a:pt x="205260" y="58200"/>
                  <a:pt x="205946" y="101449"/>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012C1F6-6E1C-DD1C-003E-B758EC25EB94}"/>
              </a:ext>
            </a:extLst>
          </p:cNvPr>
          <p:cNvSpPr txBox="1"/>
          <p:nvPr/>
        </p:nvSpPr>
        <p:spPr>
          <a:xfrm>
            <a:off x="9775340" y="6362070"/>
            <a:ext cx="256802" cy="261610"/>
          </a:xfrm>
          <a:prstGeom prst="rect">
            <a:avLst/>
          </a:prstGeom>
          <a:noFill/>
        </p:spPr>
        <p:txBody>
          <a:bodyPr wrap="none" rtlCol="0">
            <a:spAutoFit/>
          </a:bodyPr>
          <a:lstStyle/>
          <a:p>
            <a:r>
              <a:rPr lang="en-AU" sz="1050" dirty="0">
                <a:ln>
                  <a:solidFill>
                    <a:srgbClr val="FF0000"/>
                  </a:solidFill>
                </a:ln>
              </a:rPr>
              <a:t>0</a:t>
            </a:r>
            <a:endParaRPr lang="en-AU" dirty="0">
              <a:ln>
                <a:solidFill>
                  <a:srgbClr val="FF0000"/>
                </a:solidFill>
              </a:ln>
            </a:endParaRPr>
          </a:p>
        </p:txBody>
      </p:sp>
      <p:sp>
        <p:nvSpPr>
          <p:cNvPr id="11" name="Freeform 10">
            <a:extLst>
              <a:ext uri="{FF2B5EF4-FFF2-40B4-BE49-F238E27FC236}">
                <a16:creationId xmlns:a16="http://schemas.microsoft.com/office/drawing/2014/main" id="{60FE25CC-795A-F4F4-F8A5-E6E9EC75752C}"/>
              </a:ext>
            </a:extLst>
          </p:cNvPr>
          <p:cNvSpPr/>
          <p:nvPr/>
        </p:nvSpPr>
        <p:spPr>
          <a:xfrm>
            <a:off x="9324889" y="6466678"/>
            <a:ext cx="469900" cy="131830"/>
          </a:xfrm>
          <a:custGeom>
            <a:avLst/>
            <a:gdLst>
              <a:gd name="connsiteX0" fmla="*/ 469900 w 469900"/>
              <a:gd name="connsiteY0" fmla="*/ 32976 h 131830"/>
              <a:gd name="connsiteX1" fmla="*/ 33295 w 469900"/>
              <a:gd name="connsiteY1" fmla="*/ 57690 h 131830"/>
              <a:gd name="connsiteX2" fmla="*/ 140387 w 469900"/>
              <a:gd name="connsiteY2" fmla="*/ 25 h 131830"/>
              <a:gd name="connsiteX3" fmla="*/ 343 w 469900"/>
              <a:gd name="connsiteY3" fmla="*/ 65927 h 131830"/>
              <a:gd name="connsiteX4" fmla="*/ 189814 w 469900"/>
              <a:gd name="connsiteY4" fmla="*/ 131830 h 13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0" h="131830">
                <a:moveTo>
                  <a:pt x="469900" y="32976"/>
                </a:moveTo>
                <a:cubicBezTo>
                  <a:pt x="279057" y="48079"/>
                  <a:pt x="88214" y="63182"/>
                  <a:pt x="33295" y="57690"/>
                </a:cubicBezTo>
                <a:cubicBezTo>
                  <a:pt x="-21624" y="52198"/>
                  <a:pt x="145879" y="-1348"/>
                  <a:pt x="140387" y="25"/>
                </a:cubicBezTo>
                <a:cubicBezTo>
                  <a:pt x="134895" y="1398"/>
                  <a:pt x="-7895" y="43959"/>
                  <a:pt x="343" y="65927"/>
                </a:cubicBezTo>
                <a:cubicBezTo>
                  <a:pt x="8581" y="87895"/>
                  <a:pt x="99197" y="109862"/>
                  <a:pt x="189814" y="13183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1281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B4EB170-0FCB-FA4C-A521-A1369BFCDA0F}"/>
              </a:ext>
            </a:extLst>
          </p:cNvPr>
          <p:cNvSpPr>
            <a:spLocks noGrp="1" noChangeArrowheads="1"/>
          </p:cNvSpPr>
          <p:nvPr>
            <p:ph type="title"/>
          </p:nvPr>
        </p:nvSpPr>
        <p:spPr/>
        <p:txBody>
          <a:bodyPr>
            <a:normAutofit fontScale="90000"/>
          </a:bodyPr>
          <a:lstStyle/>
          <a:p>
            <a:r>
              <a:rPr lang="en-US" altLang="en-US" sz="4700" dirty="0"/>
              <a:t>So, what’s the real problem for the carriage industry?</a:t>
            </a:r>
          </a:p>
        </p:txBody>
      </p:sp>
      <p:pic>
        <p:nvPicPr>
          <p:cNvPr id="86020" name="Picture 4">
            <a:extLst>
              <a:ext uri="{FF2B5EF4-FFF2-40B4-BE49-F238E27FC236}">
                <a16:creationId xmlns:a16="http://schemas.microsoft.com/office/drawing/2014/main" id="{B1684AF6-F297-4247-BE19-CBFA8BA3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652839"/>
            <a:ext cx="41767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a:extLst>
              <a:ext uri="{FF2B5EF4-FFF2-40B4-BE49-F238E27FC236}">
                <a16:creationId xmlns:a16="http://schemas.microsoft.com/office/drawing/2014/main" id="{B35085E0-33A1-804C-B4DE-216C220B1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4013200"/>
            <a:ext cx="1511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3" name="Rectangle 7">
            <a:extLst>
              <a:ext uri="{FF2B5EF4-FFF2-40B4-BE49-F238E27FC236}">
                <a16:creationId xmlns:a16="http://schemas.microsoft.com/office/drawing/2014/main" id="{A109527C-DBAD-114E-8AB7-720004DC1AC9}"/>
              </a:ext>
            </a:extLst>
          </p:cNvPr>
          <p:cNvSpPr>
            <a:spLocks noGrp="1" noChangeArrowheads="1"/>
          </p:cNvSpPr>
          <p:nvPr>
            <p:ph type="body" idx="1"/>
          </p:nvPr>
        </p:nvSpPr>
        <p:spPr>
          <a:xfrm>
            <a:off x="2895600" y="2205039"/>
            <a:ext cx="7772400" cy="585787"/>
          </a:xfrm>
        </p:spPr>
        <p:txBody>
          <a:bodyPr/>
          <a:lstStyle/>
          <a:p>
            <a:pPr>
              <a:buFont typeface="Wingdings" pitchFamily="2" charset="2"/>
              <a:buNone/>
            </a:pPr>
            <a:r>
              <a:rPr lang="en-AU" altLang="en-US" sz="2000"/>
              <a:t>Money!</a:t>
            </a:r>
          </a:p>
        </p:txBody>
      </p:sp>
    </p:spTree>
    <p:extLst>
      <p:ext uri="{BB962C8B-B14F-4D97-AF65-F5344CB8AC3E}">
        <p14:creationId xmlns:p14="http://schemas.microsoft.com/office/powerpoint/2010/main" val="259683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dissolve">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F5FEF0D-FFD6-D749-AFE5-91805DC93939}"/>
              </a:ext>
            </a:extLst>
          </p:cNvPr>
          <p:cNvSpPr>
            <a:spLocks noGrp="1" noChangeArrowheads="1"/>
          </p:cNvSpPr>
          <p:nvPr>
            <p:ph type="title"/>
          </p:nvPr>
        </p:nvSpPr>
        <p:spPr>
          <a:xfrm>
            <a:off x="508129" y="561975"/>
            <a:ext cx="8005762" cy="1143000"/>
          </a:xfrm>
        </p:spPr>
        <p:txBody>
          <a:bodyPr/>
          <a:lstStyle/>
          <a:p>
            <a:r>
              <a:rPr lang="en-US" altLang="en-US" dirty="0"/>
              <a:t> The Reality</a:t>
            </a:r>
          </a:p>
        </p:txBody>
      </p:sp>
      <p:sp>
        <p:nvSpPr>
          <p:cNvPr id="87043" name="Rectangle 3">
            <a:extLst>
              <a:ext uri="{FF2B5EF4-FFF2-40B4-BE49-F238E27FC236}">
                <a16:creationId xmlns:a16="http://schemas.microsoft.com/office/drawing/2014/main" id="{15C839C6-7695-1E4E-8E34-A2CE5A295134}"/>
              </a:ext>
            </a:extLst>
          </p:cNvPr>
          <p:cNvSpPr>
            <a:spLocks noGrp="1" noChangeArrowheads="1"/>
          </p:cNvSpPr>
          <p:nvPr>
            <p:ph type="body" idx="1"/>
          </p:nvPr>
        </p:nvSpPr>
        <p:spPr>
          <a:xfrm>
            <a:off x="626077" y="2492375"/>
            <a:ext cx="5614388" cy="3803650"/>
          </a:xfrm>
        </p:spPr>
        <p:txBody>
          <a:bodyPr/>
          <a:lstStyle/>
          <a:p>
            <a:pPr>
              <a:lnSpc>
                <a:spcPct val="80000"/>
              </a:lnSpc>
            </a:pPr>
            <a:r>
              <a:rPr lang="en-US" altLang="en-US" sz="2000" dirty="0"/>
              <a:t>Carriage operators are losing control of </a:t>
            </a:r>
            <a:r>
              <a:rPr lang="en-US" altLang="en-US" sz="2000" b="1" dirty="0"/>
              <a:t>pricing</a:t>
            </a:r>
            <a:r>
              <a:rPr lang="en-US" altLang="en-US" sz="2000" dirty="0"/>
              <a:t>, </a:t>
            </a:r>
            <a:r>
              <a:rPr lang="en-US" altLang="en-US" sz="2000" b="1" dirty="0"/>
              <a:t>services</a:t>
            </a:r>
            <a:r>
              <a:rPr lang="en-US" altLang="en-US" sz="2000" dirty="0"/>
              <a:t>, </a:t>
            </a:r>
            <a:r>
              <a:rPr lang="en-US" altLang="en-US" sz="2000" b="1" dirty="0"/>
              <a:t>technology</a:t>
            </a:r>
            <a:r>
              <a:rPr lang="en-US" altLang="en-US" sz="2000" dirty="0"/>
              <a:t>,  </a:t>
            </a:r>
            <a:r>
              <a:rPr lang="en-US" altLang="en-US" sz="2000" b="1" dirty="0"/>
              <a:t>content</a:t>
            </a:r>
            <a:r>
              <a:rPr lang="en-US" altLang="en-US" sz="2000" dirty="0"/>
              <a:t> and </a:t>
            </a:r>
            <a:r>
              <a:rPr lang="en-US" altLang="en-US" sz="2000" b="1" dirty="0"/>
              <a:t>customers</a:t>
            </a:r>
          </a:p>
          <a:p>
            <a:pPr lvl="1">
              <a:lnSpc>
                <a:spcPct val="80000"/>
              </a:lnSpc>
            </a:pPr>
            <a:r>
              <a:rPr lang="en-US" altLang="en-US" sz="1800" dirty="0"/>
              <a:t>CDNs and Over-The-Top services using IP end-to-end impact every aspect of the telco business model</a:t>
            </a:r>
          </a:p>
          <a:p>
            <a:pPr lvl="1">
              <a:lnSpc>
                <a:spcPct val="80000"/>
              </a:lnSpc>
            </a:pPr>
            <a:endParaRPr lang="en-US" altLang="en-US" sz="1800" dirty="0"/>
          </a:p>
          <a:p>
            <a:pPr lvl="1">
              <a:lnSpc>
                <a:spcPct val="80000"/>
              </a:lnSpc>
            </a:pPr>
            <a:r>
              <a:rPr lang="en-US" altLang="en-US" sz="1800" dirty="0"/>
              <a:t>Almost the only residual asset left for the traditional carriage provider is the local access loop</a:t>
            </a:r>
          </a:p>
          <a:p>
            <a:pPr lvl="2">
              <a:lnSpc>
                <a:spcPct val="80000"/>
              </a:lnSpc>
            </a:pPr>
            <a:r>
              <a:rPr lang="en-US" altLang="en-US" sz="1600" dirty="0"/>
              <a:t>And that’s the subject of intense pressure</a:t>
            </a:r>
          </a:p>
        </p:txBody>
      </p:sp>
      <p:pic>
        <p:nvPicPr>
          <p:cNvPr id="87047" name="Picture 7">
            <a:extLst>
              <a:ext uri="{FF2B5EF4-FFF2-40B4-BE49-F238E27FC236}">
                <a16:creationId xmlns:a16="http://schemas.microsoft.com/office/drawing/2014/main" id="{6222B4B5-80CA-E143-8991-5F9A6CF9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95"/>
          <a:stretch>
            <a:fillRect/>
          </a:stretch>
        </p:blipFill>
        <p:spPr bwMode="auto">
          <a:xfrm>
            <a:off x="7076632" y="2492375"/>
            <a:ext cx="3421505" cy="406082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7F57DE5-C6A9-FD4B-B129-A67A56FADEBB}"/>
              </a:ext>
            </a:extLst>
          </p:cNvPr>
          <p:cNvSpPr>
            <a:spLocks noGrp="1" noChangeArrowheads="1"/>
          </p:cNvSpPr>
          <p:nvPr>
            <p:ph type="title"/>
          </p:nvPr>
        </p:nvSpPr>
        <p:spPr/>
        <p:txBody>
          <a:bodyPr/>
          <a:lstStyle/>
          <a:p>
            <a:r>
              <a:rPr lang="en-AU" altLang="en-US" dirty="0"/>
              <a:t>The Reality</a:t>
            </a:r>
          </a:p>
        </p:txBody>
      </p:sp>
      <p:sp>
        <p:nvSpPr>
          <p:cNvPr id="34819" name="Rectangle 3">
            <a:extLst>
              <a:ext uri="{FF2B5EF4-FFF2-40B4-BE49-F238E27FC236}">
                <a16:creationId xmlns:a16="http://schemas.microsoft.com/office/drawing/2014/main" id="{D03AB043-6EFF-9649-833A-52220FDB0C93}"/>
              </a:ext>
            </a:extLst>
          </p:cNvPr>
          <p:cNvSpPr>
            <a:spLocks noGrp="1" noChangeArrowheads="1"/>
          </p:cNvSpPr>
          <p:nvPr>
            <p:ph type="body" idx="1"/>
          </p:nvPr>
        </p:nvSpPr>
        <p:spPr/>
        <p:txBody>
          <a:bodyPr/>
          <a:lstStyle/>
          <a:p>
            <a:r>
              <a:rPr lang="en-AU" altLang="en-US" dirty="0"/>
              <a:t>The digital economy we have today is largely based on surveillance capitalism and advertising</a:t>
            </a:r>
          </a:p>
          <a:p>
            <a:pPr lvl="1"/>
            <a:r>
              <a:rPr lang="en-AU" altLang="en-US" dirty="0"/>
              <a:t>Service providers sell the user to advertisers</a:t>
            </a:r>
          </a:p>
          <a:p>
            <a:pPr lvl="1"/>
            <a:r>
              <a:rPr lang="en-AU" altLang="en-US" dirty="0"/>
              <a:t>Users either don’t pay for the service or pay a highly subsidised price</a:t>
            </a:r>
          </a:p>
          <a:p>
            <a:r>
              <a:rPr lang="en-AU" altLang="en-US" dirty="0"/>
              <a:t>But carriage providers are generally prevented from entering this market due to various regulatory constraints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2F8B-9C50-8B4F-AA4C-7CE24E66A82E}"/>
              </a:ext>
            </a:extLst>
          </p:cNvPr>
          <p:cNvSpPr>
            <a:spLocks noGrp="1"/>
          </p:cNvSpPr>
          <p:nvPr>
            <p:ph type="title"/>
          </p:nvPr>
        </p:nvSpPr>
        <p:spPr/>
        <p:txBody>
          <a:bodyPr/>
          <a:lstStyle/>
          <a:p>
            <a:r>
              <a:rPr lang="en-AU" dirty="0"/>
              <a:t>The Revenge of Carriage</a:t>
            </a:r>
          </a:p>
        </p:txBody>
      </p:sp>
      <p:sp>
        <p:nvSpPr>
          <p:cNvPr id="3" name="Content Placeholder 2">
            <a:extLst>
              <a:ext uri="{FF2B5EF4-FFF2-40B4-BE49-F238E27FC236}">
                <a16:creationId xmlns:a16="http://schemas.microsoft.com/office/drawing/2014/main" id="{FAEB5402-E275-BA4F-9AAE-D0D383429658}"/>
              </a:ext>
            </a:extLst>
          </p:cNvPr>
          <p:cNvSpPr>
            <a:spLocks noGrp="1"/>
          </p:cNvSpPr>
          <p:nvPr>
            <p:ph idx="1"/>
          </p:nvPr>
        </p:nvSpPr>
        <p:spPr/>
        <p:txBody>
          <a:bodyPr/>
          <a:lstStyle/>
          <a:p>
            <a:r>
              <a:rPr lang="en-AU" dirty="0"/>
              <a:t>Content blocking and selective damage</a:t>
            </a:r>
          </a:p>
        </p:txBody>
      </p:sp>
      <p:pic>
        <p:nvPicPr>
          <p:cNvPr id="5" name="Picture 4">
            <a:extLst>
              <a:ext uri="{FF2B5EF4-FFF2-40B4-BE49-F238E27FC236}">
                <a16:creationId xmlns:a16="http://schemas.microsoft.com/office/drawing/2014/main" id="{C3500B07-AF9F-284F-AFE5-23CC6F86A04E}"/>
              </a:ext>
            </a:extLst>
          </p:cNvPr>
          <p:cNvPicPr>
            <a:picLocks noChangeAspect="1"/>
          </p:cNvPicPr>
          <p:nvPr/>
        </p:nvPicPr>
        <p:blipFill>
          <a:blip r:embed="rId2"/>
          <a:stretch>
            <a:fillRect/>
          </a:stretch>
        </p:blipFill>
        <p:spPr>
          <a:xfrm>
            <a:off x="2077995" y="2447065"/>
            <a:ext cx="9275805" cy="3224859"/>
          </a:xfrm>
          <a:prstGeom prst="rect">
            <a:avLst/>
          </a:prstGeom>
        </p:spPr>
      </p:pic>
      <p:sp>
        <p:nvSpPr>
          <p:cNvPr id="4" name="Freeform 3">
            <a:extLst>
              <a:ext uri="{FF2B5EF4-FFF2-40B4-BE49-F238E27FC236}">
                <a16:creationId xmlns:a16="http://schemas.microsoft.com/office/drawing/2014/main" id="{78E30A9A-6BC8-7A44-8CE4-571C901B5ADC}"/>
              </a:ext>
            </a:extLst>
          </p:cNvPr>
          <p:cNvSpPr/>
          <p:nvPr/>
        </p:nvSpPr>
        <p:spPr>
          <a:xfrm>
            <a:off x="3487808" y="4876685"/>
            <a:ext cx="536198" cy="337866"/>
          </a:xfrm>
          <a:custGeom>
            <a:avLst/>
            <a:gdLst>
              <a:gd name="connsiteX0" fmla="*/ 95651 w 536198"/>
              <a:gd name="connsiteY0" fmla="*/ 263726 h 337866"/>
              <a:gd name="connsiteX1" fmla="*/ 425165 w 536198"/>
              <a:gd name="connsiteY1" fmla="*/ 280201 h 337866"/>
              <a:gd name="connsiteX2" fmla="*/ 532257 w 536198"/>
              <a:gd name="connsiteY2" fmla="*/ 90731 h 337866"/>
              <a:gd name="connsiteX3" fmla="*/ 309835 w 536198"/>
              <a:gd name="connsiteY3" fmla="*/ 115 h 337866"/>
              <a:gd name="connsiteX4" fmla="*/ 13273 w 536198"/>
              <a:gd name="connsiteY4" fmla="*/ 107207 h 337866"/>
              <a:gd name="connsiteX5" fmla="*/ 79176 w 536198"/>
              <a:gd name="connsiteY5" fmla="*/ 337866 h 3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98" h="337866">
                <a:moveTo>
                  <a:pt x="95651" y="263726"/>
                </a:moveTo>
                <a:cubicBezTo>
                  <a:pt x="224024" y="286380"/>
                  <a:pt x="352397" y="309034"/>
                  <a:pt x="425165" y="280201"/>
                </a:cubicBezTo>
                <a:cubicBezTo>
                  <a:pt x="497933" y="251368"/>
                  <a:pt x="551479" y="137412"/>
                  <a:pt x="532257" y="90731"/>
                </a:cubicBezTo>
                <a:cubicBezTo>
                  <a:pt x="513035" y="44050"/>
                  <a:pt x="396332" y="-2631"/>
                  <a:pt x="309835" y="115"/>
                </a:cubicBezTo>
                <a:cubicBezTo>
                  <a:pt x="223338" y="2861"/>
                  <a:pt x="51716" y="50915"/>
                  <a:pt x="13273" y="107207"/>
                </a:cubicBezTo>
                <a:cubicBezTo>
                  <a:pt x="-25170" y="163499"/>
                  <a:pt x="27003" y="250682"/>
                  <a:pt x="79176" y="3378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351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2F8B-9C50-8B4F-AA4C-7CE24E66A82E}"/>
              </a:ext>
            </a:extLst>
          </p:cNvPr>
          <p:cNvSpPr>
            <a:spLocks noGrp="1"/>
          </p:cNvSpPr>
          <p:nvPr>
            <p:ph type="title"/>
          </p:nvPr>
        </p:nvSpPr>
        <p:spPr/>
        <p:txBody>
          <a:bodyPr/>
          <a:lstStyle/>
          <a:p>
            <a:r>
              <a:rPr lang="en-AU" dirty="0"/>
              <a:t>The Revenge of Carriage</a:t>
            </a:r>
          </a:p>
        </p:txBody>
      </p:sp>
      <p:sp>
        <p:nvSpPr>
          <p:cNvPr id="3" name="Content Placeholder 2">
            <a:extLst>
              <a:ext uri="{FF2B5EF4-FFF2-40B4-BE49-F238E27FC236}">
                <a16:creationId xmlns:a16="http://schemas.microsoft.com/office/drawing/2014/main" id="{FAEB5402-E275-BA4F-9AAE-D0D383429658}"/>
              </a:ext>
            </a:extLst>
          </p:cNvPr>
          <p:cNvSpPr>
            <a:spLocks noGrp="1"/>
          </p:cNvSpPr>
          <p:nvPr>
            <p:ph idx="1"/>
          </p:nvPr>
        </p:nvSpPr>
        <p:spPr/>
        <p:txBody>
          <a:bodyPr/>
          <a:lstStyle/>
          <a:p>
            <a:r>
              <a:rPr lang="en-AU" dirty="0"/>
              <a:t>Content blocking and selective damage</a:t>
            </a:r>
          </a:p>
          <a:p>
            <a:r>
              <a:rPr lang="en-AU" dirty="0"/>
              <a:t>Active user tracking</a:t>
            </a:r>
          </a:p>
        </p:txBody>
      </p:sp>
      <p:pic>
        <p:nvPicPr>
          <p:cNvPr id="6" name="Picture 5">
            <a:extLst>
              <a:ext uri="{FF2B5EF4-FFF2-40B4-BE49-F238E27FC236}">
                <a16:creationId xmlns:a16="http://schemas.microsoft.com/office/drawing/2014/main" id="{31E1F660-0A76-1F44-B007-814000A19092}"/>
              </a:ext>
            </a:extLst>
          </p:cNvPr>
          <p:cNvPicPr>
            <a:picLocks noChangeAspect="1"/>
          </p:cNvPicPr>
          <p:nvPr/>
        </p:nvPicPr>
        <p:blipFill>
          <a:blip r:embed="rId2"/>
          <a:stretch>
            <a:fillRect/>
          </a:stretch>
        </p:blipFill>
        <p:spPr>
          <a:xfrm>
            <a:off x="2660821" y="3427080"/>
            <a:ext cx="7084541" cy="2884819"/>
          </a:xfrm>
          <a:prstGeom prst="rect">
            <a:avLst/>
          </a:prstGeom>
        </p:spPr>
      </p:pic>
    </p:spTree>
    <p:extLst>
      <p:ext uri="{BB962C8B-B14F-4D97-AF65-F5344CB8AC3E}">
        <p14:creationId xmlns:p14="http://schemas.microsoft.com/office/powerpoint/2010/main" val="738060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7B00-BEE5-7033-2CA1-4CD689D88F55}"/>
              </a:ext>
            </a:extLst>
          </p:cNvPr>
          <p:cNvSpPr>
            <a:spLocks noGrp="1"/>
          </p:cNvSpPr>
          <p:nvPr>
            <p:ph type="title"/>
          </p:nvPr>
        </p:nvSpPr>
        <p:spPr/>
        <p:txBody>
          <a:bodyPr/>
          <a:lstStyle/>
          <a:p>
            <a:r>
              <a:rPr lang="en-AU" dirty="0"/>
              <a:t>Enter content providers as carriage providers…</a:t>
            </a:r>
          </a:p>
        </p:txBody>
      </p:sp>
      <p:sp>
        <p:nvSpPr>
          <p:cNvPr id="3" name="Content Placeholder 2">
            <a:extLst>
              <a:ext uri="{FF2B5EF4-FFF2-40B4-BE49-F238E27FC236}">
                <a16:creationId xmlns:a16="http://schemas.microsoft.com/office/drawing/2014/main" id="{BC64CB91-7C3E-AE74-93BC-9E94AB4A12D6}"/>
              </a:ext>
            </a:extLst>
          </p:cNvPr>
          <p:cNvSpPr>
            <a:spLocks noGrp="1"/>
          </p:cNvSpPr>
          <p:nvPr>
            <p:ph idx="1"/>
          </p:nvPr>
        </p:nvSpPr>
        <p:spPr/>
        <p:txBody>
          <a:bodyPr/>
          <a:lstStyle/>
          <a:p>
            <a:r>
              <a:rPr lang="en-AU" dirty="0"/>
              <a:t>These are the Content Delivery Networks (CDN)</a:t>
            </a:r>
          </a:p>
          <a:p>
            <a:r>
              <a:rPr lang="en-AU" dirty="0"/>
              <a:t>They package content services with a dedicated delivery networks and want to use SKA inter-network provider arrangements to reach their customers</a:t>
            </a:r>
          </a:p>
        </p:txBody>
      </p:sp>
    </p:spTree>
    <p:extLst>
      <p:ext uri="{BB962C8B-B14F-4D97-AF65-F5344CB8AC3E}">
        <p14:creationId xmlns:p14="http://schemas.microsoft.com/office/powerpoint/2010/main" val="2883497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DE54-7BD8-DA48-9E00-887E0C95B847}"/>
              </a:ext>
            </a:extLst>
          </p:cNvPr>
          <p:cNvSpPr>
            <a:spLocks noGrp="1"/>
          </p:cNvSpPr>
          <p:nvPr>
            <p:ph type="title"/>
          </p:nvPr>
        </p:nvSpPr>
        <p:spPr/>
        <p:txBody>
          <a:bodyPr/>
          <a:lstStyle/>
          <a:p>
            <a:r>
              <a:rPr lang="en-AU" dirty="0"/>
              <a:t>The Counter Move</a:t>
            </a:r>
          </a:p>
        </p:txBody>
      </p:sp>
      <p:sp>
        <p:nvSpPr>
          <p:cNvPr id="3" name="Content Placeholder 2">
            <a:extLst>
              <a:ext uri="{FF2B5EF4-FFF2-40B4-BE49-F238E27FC236}">
                <a16:creationId xmlns:a16="http://schemas.microsoft.com/office/drawing/2014/main" id="{0D9744D9-1A64-3145-AFC5-6C9A8DFB8875}"/>
              </a:ext>
            </a:extLst>
          </p:cNvPr>
          <p:cNvSpPr>
            <a:spLocks noGrp="1"/>
          </p:cNvSpPr>
          <p:nvPr>
            <p:ph idx="1"/>
          </p:nvPr>
        </p:nvSpPr>
        <p:spPr/>
        <p:txBody>
          <a:bodyPr/>
          <a:lstStyle/>
          <a:p>
            <a:r>
              <a:rPr lang="en-AU" dirty="0"/>
              <a:t>Content is exploiting end-to-end encryption to hide </a:t>
            </a:r>
            <a:r>
              <a:rPr lang="en-AU" b="1" dirty="0"/>
              <a:t>everything</a:t>
            </a:r>
          </a:p>
          <a:p>
            <a:pPr lvl="1"/>
            <a:r>
              <a:rPr lang="en-AU" dirty="0"/>
              <a:t>Encrypt the content (TLS)</a:t>
            </a:r>
          </a:p>
          <a:p>
            <a:pPr lvl="1"/>
            <a:r>
              <a:rPr lang="en-AU" dirty="0"/>
              <a:t>Encrypt the meta-data of the content (ECH)</a:t>
            </a:r>
          </a:p>
          <a:p>
            <a:pPr lvl="1"/>
            <a:r>
              <a:rPr lang="en-AU" dirty="0"/>
              <a:t>Encrypt the DNS (DoT, </a:t>
            </a:r>
            <a:r>
              <a:rPr lang="en-AU" dirty="0" err="1"/>
              <a:t>DoQ</a:t>
            </a:r>
            <a:r>
              <a:rPr lang="en-AU" dirty="0"/>
              <a:t>, </a:t>
            </a:r>
            <a:r>
              <a:rPr lang="en-AU" dirty="0" err="1"/>
              <a:t>DoH</a:t>
            </a:r>
            <a:r>
              <a:rPr lang="en-AU" dirty="0"/>
              <a:t>)</a:t>
            </a:r>
          </a:p>
          <a:p>
            <a:pPr lvl="1"/>
            <a:r>
              <a:rPr lang="en-AU" dirty="0"/>
              <a:t>Encrypt the transport protocol (QUIC)</a:t>
            </a:r>
          </a:p>
          <a:p>
            <a:pPr lvl="1"/>
            <a:r>
              <a:rPr lang="en-AU" dirty="0"/>
              <a:t>Encrypt the end points from each other (Oblivious services)</a:t>
            </a:r>
          </a:p>
          <a:p>
            <a:pPr lvl="1"/>
            <a:endParaRPr lang="en-AU" dirty="0"/>
          </a:p>
          <a:p>
            <a:r>
              <a:rPr lang="en-AU" dirty="0"/>
              <a:t>This pushes the carriage provider well into a commodity role, dealing in undistinguished opaque traffic</a:t>
            </a:r>
          </a:p>
          <a:p>
            <a:pPr marL="457200" lvl="1" indent="0">
              <a:buNone/>
            </a:pPr>
            <a:endParaRPr lang="en-AU" dirty="0"/>
          </a:p>
          <a:p>
            <a:pPr lvl="1"/>
            <a:endParaRPr lang="en-AU" dirty="0"/>
          </a:p>
        </p:txBody>
      </p:sp>
      <p:pic>
        <p:nvPicPr>
          <p:cNvPr id="41988" name="Picture 4" descr="Spy vs Spy - iPhone &amp; iPad Gameplay Video - YouTube">
            <a:extLst>
              <a:ext uri="{FF2B5EF4-FFF2-40B4-BE49-F238E27FC236}">
                <a16:creationId xmlns:a16="http://schemas.microsoft.com/office/drawing/2014/main" id="{42F8652E-842A-4348-9771-59A71B82C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237" y="193976"/>
            <a:ext cx="2660821" cy="14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49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F7982A-BE05-8145-B1B5-1EDDF4E96017}"/>
              </a:ext>
            </a:extLst>
          </p:cNvPr>
          <p:cNvSpPr>
            <a:spLocks noGrp="1" noChangeArrowheads="1"/>
          </p:cNvSpPr>
          <p:nvPr>
            <p:ph type="title"/>
          </p:nvPr>
        </p:nvSpPr>
        <p:spPr/>
        <p:txBody>
          <a:bodyPr/>
          <a:lstStyle/>
          <a:p>
            <a:r>
              <a:rPr lang="en-US" altLang="en-US"/>
              <a:t>What are we learning?</a:t>
            </a:r>
          </a:p>
        </p:txBody>
      </p:sp>
      <p:sp>
        <p:nvSpPr>
          <p:cNvPr id="19459" name="Rectangle 3">
            <a:extLst>
              <a:ext uri="{FF2B5EF4-FFF2-40B4-BE49-F238E27FC236}">
                <a16:creationId xmlns:a16="http://schemas.microsoft.com/office/drawing/2014/main" id="{9115084D-8D8C-A949-AD0B-2959C68A61F2}"/>
              </a:ext>
            </a:extLst>
          </p:cNvPr>
          <p:cNvSpPr>
            <a:spLocks noGrp="1" noChangeArrowheads="1"/>
          </p:cNvSpPr>
          <p:nvPr>
            <p:ph type="body" idx="1"/>
          </p:nvPr>
        </p:nvSpPr>
        <p:spPr>
          <a:xfrm>
            <a:off x="972065" y="2268539"/>
            <a:ext cx="10742140" cy="3806825"/>
          </a:xfrm>
        </p:spPr>
        <p:txBody>
          <a:bodyPr>
            <a:normAutofit/>
          </a:bodyPr>
          <a:lstStyle/>
          <a:p>
            <a:pPr>
              <a:spcBef>
                <a:spcPct val="30000"/>
              </a:spcBef>
              <a:spcAft>
                <a:spcPct val="30000"/>
              </a:spcAft>
            </a:pPr>
            <a:r>
              <a:rPr lang="en-US" altLang="en-US" dirty="0"/>
              <a:t>“Sender Pays” does not improve the efficiency of the carriage infrastructure, nor does it benefit consumers</a:t>
            </a:r>
          </a:p>
          <a:p>
            <a:pPr>
              <a:spcBef>
                <a:spcPct val="30000"/>
              </a:spcBef>
              <a:spcAft>
                <a:spcPct val="30000"/>
              </a:spcAft>
            </a:pPr>
            <a:r>
              <a:rPr lang="en-US" altLang="en-US" dirty="0"/>
              <a:t>Carriage is no longer an inescapable monopoly - massively replicated content can be used as a substitute for many public carriage service elements</a:t>
            </a:r>
          </a:p>
          <a:p>
            <a:pPr>
              <a:spcBef>
                <a:spcPct val="30000"/>
              </a:spcBef>
              <a:spcAft>
                <a:spcPct val="30000"/>
              </a:spcAft>
            </a:pPr>
            <a:r>
              <a:rPr lang="en-US" altLang="en-US"/>
              <a:t>Structural cross-subsidies and poor regulatory responses weaken the longer-term incentives for efficient infrastructure investment </a:t>
            </a:r>
            <a:endParaRPr lang="en-US"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6094D4F-1AF7-894D-A010-F16D61B59265}"/>
              </a:ext>
            </a:extLst>
          </p:cNvPr>
          <p:cNvSpPr>
            <a:spLocks noGrp="1" noChangeArrowheads="1"/>
          </p:cNvSpPr>
          <p:nvPr>
            <p:ph type="title"/>
          </p:nvPr>
        </p:nvSpPr>
        <p:spPr>
          <a:xfrm>
            <a:off x="4404360" y="2678557"/>
            <a:ext cx="4968240" cy="1325563"/>
          </a:xfrm>
        </p:spPr>
        <p:txBody>
          <a:bodyPr/>
          <a:lstStyle/>
          <a:p>
            <a:pPr>
              <a:spcBef>
                <a:spcPct val="30000"/>
              </a:spcBef>
              <a:spcAft>
                <a:spcPct val="30000"/>
              </a:spcAft>
            </a:pPr>
            <a:r>
              <a:rPr lang="en-US" altLang="en-US" dirty="0"/>
              <a:t>Thanks!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5824-6535-7B5B-94E2-6534929DAA9D}"/>
              </a:ext>
            </a:extLst>
          </p:cNvPr>
          <p:cNvSpPr>
            <a:spLocks noGrp="1"/>
          </p:cNvSpPr>
          <p:nvPr>
            <p:ph type="title"/>
          </p:nvPr>
        </p:nvSpPr>
        <p:spPr/>
        <p:txBody>
          <a:bodyPr/>
          <a:lstStyle/>
          <a:p>
            <a:r>
              <a:rPr lang="en-AU" dirty="0"/>
              <a:t>The tension between carriage and content has a long history</a:t>
            </a:r>
          </a:p>
        </p:txBody>
      </p:sp>
      <p:sp>
        <p:nvSpPr>
          <p:cNvPr id="3" name="Content Placeholder 2">
            <a:extLst>
              <a:ext uri="{FF2B5EF4-FFF2-40B4-BE49-F238E27FC236}">
                <a16:creationId xmlns:a16="http://schemas.microsoft.com/office/drawing/2014/main" id="{9A3A5237-D9FF-6531-FE81-CA335405E908}"/>
              </a:ext>
            </a:extLst>
          </p:cNvPr>
          <p:cNvSpPr>
            <a:spLocks noGrp="1"/>
          </p:cNvSpPr>
          <p:nvPr>
            <p:ph idx="1"/>
          </p:nvPr>
        </p:nvSpPr>
        <p:spPr/>
        <p:txBody>
          <a:bodyPr>
            <a:normAutofit/>
          </a:bodyPr>
          <a:lstStyle/>
          <a:p>
            <a:r>
              <a:rPr lang="en-AU" dirty="0"/>
              <a:t>Over the years we’ve seen content services gather value and primacy, while the carriage service becomes more of an undistinguished basic commodity </a:t>
            </a:r>
          </a:p>
          <a:p>
            <a:r>
              <a:rPr lang="en-AU" dirty="0"/>
              <a:t>But that does not mean that the carriage folk are willing to quietly accept the inevitable…</a:t>
            </a:r>
          </a:p>
        </p:txBody>
      </p:sp>
    </p:spTree>
    <p:extLst>
      <p:ext uri="{BB962C8B-B14F-4D97-AF65-F5344CB8AC3E}">
        <p14:creationId xmlns:p14="http://schemas.microsoft.com/office/powerpoint/2010/main" val="315492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95C27B3-F60B-0040-8C31-3BED9549C813}"/>
              </a:ext>
            </a:extLst>
          </p:cNvPr>
          <p:cNvSpPr>
            <a:spLocks noGrp="1" noChangeArrowheads="1"/>
          </p:cNvSpPr>
          <p:nvPr>
            <p:ph type="title"/>
          </p:nvPr>
        </p:nvSpPr>
        <p:spPr/>
        <p:txBody>
          <a:bodyPr/>
          <a:lstStyle/>
          <a:p>
            <a:r>
              <a:rPr lang="en-AU" altLang="en-US" dirty="0"/>
              <a:t>The Net Neutrality debate</a:t>
            </a:r>
          </a:p>
        </p:txBody>
      </p:sp>
      <p:sp>
        <p:nvSpPr>
          <p:cNvPr id="68612" name="Text Box 4">
            <a:extLst>
              <a:ext uri="{FF2B5EF4-FFF2-40B4-BE49-F238E27FC236}">
                <a16:creationId xmlns:a16="http://schemas.microsoft.com/office/drawing/2014/main" id="{CEFEF35D-5219-4649-9B39-27EB4608F050}"/>
              </a:ext>
            </a:extLst>
          </p:cNvPr>
          <p:cNvSpPr txBox="1">
            <a:spLocks noChangeArrowheads="1"/>
          </p:cNvSpPr>
          <p:nvPr/>
        </p:nvSpPr>
        <p:spPr bwMode="auto">
          <a:xfrm>
            <a:off x="2640014" y="2205039"/>
            <a:ext cx="73437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a:latin typeface="Times New Roman" panose="02020603050405020304" pitchFamily="18" charset="0"/>
              </a:rPr>
              <a:t>Interview with SBC CEO Edward Whitacre, Business Week Online, 7 November 2005 </a:t>
            </a:r>
            <a:br>
              <a:rPr lang="en-AU" altLang="en-US" sz="1600">
                <a:latin typeface="Times New Roman" panose="02020603050405020304" pitchFamily="18" charset="0"/>
              </a:rPr>
            </a:br>
            <a:r>
              <a:rPr lang="en-AU" altLang="en-US" sz="1600">
                <a:latin typeface="Times New Roman" panose="02020603050405020304" pitchFamily="18" charset="0"/>
              </a:rPr>
              <a:t> </a:t>
            </a:r>
            <a:br>
              <a:rPr lang="en-AU" altLang="en-US" sz="1600">
                <a:latin typeface="Times New Roman" panose="02020603050405020304" pitchFamily="18" charset="0"/>
              </a:rPr>
            </a:br>
            <a:r>
              <a:rPr lang="en-AU" altLang="en-US" sz="1600" i="1">
                <a:solidFill>
                  <a:srgbClr val="5858C8"/>
                </a:solidFill>
                <a:latin typeface="Times New Roman" panose="02020603050405020304" pitchFamily="18" charset="0"/>
              </a:rPr>
              <a:t>How concerned are you about Internet upstarts like Google, MSN, Vonage, and others?</a:t>
            </a: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How do you think they're going to get to customers? Through a broadband pipe. Cable companies have them. We have them. Now what they would like to do is use my pipes free, but I ain't going to let them do that because we have spent this capital and we have to have a return on it. So there's going to have to be some mechanism for these people who use these pipes to pay for the portion they're using. Why should they be allowed to use my pipes?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The Internet can't be free in that sense, because we and the cable companies have made an investment and for a Google or Yahoo! or Vonage or anybody to expect to use these pipes [for] free is nuts! "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p:txBody>
      </p:sp>
      <p:sp>
        <p:nvSpPr>
          <p:cNvPr id="2" name="Freeform 1">
            <a:extLst>
              <a:ext uri="{FF2B5EF4-FFF2-40B4-BE49-F238E27FC236}">
                <a16:creationId xmlns:a16="http://schemas.microsoft.com/office/drawing/2014/main" id="{ED60E7A2-7D6E-7F4C-B3A2-9C2F9948706E}"/>
              </a:ext>
            </a:extLst>
          </p:cNvPr>
          <p:cNvSpPr/>
          <p:nvPr/>
        </p:nvSpPr>
        <p:spPr>
          <a:xfrm>
            <a:off x="2304987" y="3692689"/>
            <a:ext cx="8042750" cy="805973"/>
          </a:xfrm>
          <a:custGeom>
            <a:avLst/>
            <a:gdLst>
              <a:gd name="connsiteX0" fmla="*/ 3181414 w 8042750"/>
              <a:gd name="connsiteY0" fmla="*/ 39052 h 805973"/>
              <a:gd name="connsiteX1" fmla="*/ 6048182 w 8042750"/>
              <a:gd name="connsiteY1" fmla="*/ 22576 h 805973"/>
              <a:gd name="connsiteX2" fmla="*/ 7135576 w 8042750"/>
              <a:gd name="connsiteY2" fmla="*/ 72003 h 805973"/>
              <a:gd name="connsiteX3" fmla="*/ 7703987 w 8042750"/>
              <a:gd name="connsiteY3" fmla="*/ 96716 h 805973"/>
              <a:gd name="connsiteX4" fmla="*/ 7835792 w 8042750"/>
              <a:gd name="connsiteY4" fmla="*/ 170857 h 805973"/>
              <a:gd name="connsiteX5" fmla="*/ 7926409 w 8042750"/>
              <a:gd name="connsiteY5" fmla="*/ 401516 h 805973"/>
              <a:gd name="connsiteX6" fmla="*/ 7720463 w 8042750"/>
              <a:gd name="connsiteY6" fmla="*/ 516846 h 805973"/>
              <a:gd name="connsiteX7" fmla="*/ 4392376 w 8042750"/>
              <a:gd name="connsiteY7" fmla="*/ 599225 h 805973"/>
              <a:gd name="connsiteX8" fmla="*/ 1731555 w 8042750"/>
              <a:gd name="connsiteY8" fmla="*/ 772219 h 805973"/>
              <a:gd name="connsiteX9" fmla="*/ 125176 w 8042750"/>
              <a:gd name="connsiteY9" fmla="*/ 739268 h 805973"/>
              <a:gd name="connsiteX10" fmla="*/ 182841 w 8042750"/>
              <a:gd name="connsiteY10" fmla="*/ 113192 h 805973"/>
              <a:gd name="connsiteX11" fmla="*/ 800679 w 8042750"/>
              <a:gd name="connsiteY11" fmla="*/ 6100 h 805973"/>
              <a:gd name="connsiteX12" fmla="*/ 2860138 w 8042750"/>
              <a:gd name="connsiteY12" fmla="*/ 22576 h 80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750" h="805973">
                <a:moveTo>
                  <a:pt x="3181414" y="39052"/>
                </a:moveTo>
                <a:lnTo>
                  <a:pt x="6048182" y="22576"/>
                </a:lnTo>
                <a:cubicBezTo>
                  <a:pt x="6707209" y="28068"/>
                  <a:pt x="7135576" y="72003"/>
                  <a:pt x="7135576" y="72003"/>
                </a:cubicBezTo>
                <a:cubicBezTo>
                  <a:pt x="7411544" y="84360"/>
                  <a:pt x="7587284" y="80240"/>
                  <a:pt x="7703987" y="96716"/>
                </a:cubicBezTo>
                <a:cubicBezTo>
                  <a:pt x="7820690" y="113192"/>
                  <a:pt x="7798722" y="120057"/>
                  <a:pt x="7835792" y="170857"/>
                </a:cubicBezTo>
                <a:cubicBezTo>
                  <a:pt x="7872862" y="221657"/>
                  <a:pt x="7945631" y="343851"/>
                  <a:pt x="7926409" y="401516"/>
                </a:cubicBezTo>
                <a:cubicBezTo>
                  <a:pt x="7907188" y="459181"/>
                  <a:pt x="8309468" y="483895"/>
                  <a:pt x="7720463" y="516846"/>
                </a:cubicBezTo>
                <a:cubicBezTo>
                  <a:pt x="7131458" y="549797"/>
                  <a:pt x="5390527" y="556663"/>
                  <a:pt x="4392376" y="599225"/>
                </a:cubicBezTo>
                <a:cubicBezTo>
                  <a:pt x="3394225" y="641787"/>
                  <a:pt x="2442755" y="748879"/>
                  <a:pt x="1731555" y="772219"/>
                </a:cubicBezTo>
                <a:cubicBezTo>
                  <a:pt x="1020355" y="795560"/>
                  <a:pt x="383295" y="849106"/>
                  <a:pt x="125176" y="739268"/>
                </a:cubicBezTo>
                <a:cubicBezTo>
                  <a:pt x="-132943" y="629430"/>
                  <a:pt x="70257" y="235387"/>
                  <a:pt x="182841" y="113192"/>
                </a:cubicBezTo>
                <a:cubicBezTo>
                  <a:pt x="295425" y="-9003"/>
                  <a:pt x="354463" y="21203"/>
                  <a:pt x="800679" y="6100"/>
                </a:cubicBezTo>
                <a:cubicBezTo>
                  <a:pt x="1246895" y="-9003"/>
                  <a:pt x="2053516" y="6786"/>
                  <a:pt x="2860138" y="225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0962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80B7-8181-B3C7-A360-D7C054B61C22}"/>
              </a:ext>
            </a:extLst>
          </p:cNvPr>
          <p:cNvSpPr>
            <a:spLocks noGrp="1"/>
          </p:cNvSpPr>
          <p:nvPr>
            <p:ph type="title"/>
          </p:nvPr>
        </p:nvSpPr>
        <p:spPr/>
        <p:txBody>
          <a:bodyPr/>
          <a:lstStyle/>
          <a:p>
            <a:r>
              <a:rPr lang="en-AU" dirty="0"/>
              <a:t>Carriage Blocking</a:t>
            </a:r>
          </a:p>
        </p:txBody>
      </p:sp>
      <p:pic>
        <p:nvPicPr>
          <p:cNvPr id="4" name="Picture 3">
            <a:extLst>
              <a:ext uri="{FF2B5EF4-FFF2-40B4-BE49-F238E27FC236}">
                <a16:creationId xmlns:a16="http://schemas.microsoft.com/office/drawing/2014/main" id="{DC2F6BA1-DE03-F331-8DDD-B9EC291534B8}"/>
              </a:ext>
            </a:extLst>
          </p:cNvPr>
          <p:cNvPicPr>
            <a:picLocks noChangeAspect="1"/>
          </p:cNvPicPr>
          <p:nvPr/>
        </p:nvPicPr>
        <p:blipFill>
          <a:blip r:embed="rId2"/>
          <a:stretch>
            <a:fillRect/>
          </a:stretch>
        </p:blipFill>
        <p:spPr>
          <a:xfrm>
            <a:off x="2077995" y="2447065"/>
            <a:ext cx="9275805" cy="3224859"/>
          </a:xfrm>
          <a:prstGeom prst="rect">
            <a:avLst/>
          </a:prstGeom>
        </p:spPr>
      </p:pic>
    </p:spTree>
    <p:extLst>
      <p:ext uri="{BB962C8B-B14F-4D97-AF65-F5344CB8AC3E}">
        <p14:creationId xmlns:p14="http://schemas.microsoft.com/office/powerpoint/2010/main" val="289702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7B00-BEE5-7033-2CA1-4CD689D88F55}"/>
              </a:ext>
            </a:extLst>
          </p:cNvPr>
          <p:cNvSpPr>
            <a:spLocks noGrp="1"/>
          </p:cNvSpPr>
          <p:nvPr>
            <p:ph type="title"/>
          </p:nvPr>
        </p:nvSpPr>
        <p:spPr/>
        <p:txBody>
          <a:bodyPr/>
          <a:lstStyle/>
          <a:p>
            <a:r>
              <a:rPr lang="en-AU" dirty="0"/>
              <a:t>Enter content providers as carriage providers…</a:t>
            </a:r>
          </a:p>
        </p:txBody>
      </p:sp>
      <p:sp>
        <p:nvSpPr>
          <p:cNvPr id="3" name="Content Placeholder 2">
            <a:extLst>
              <a:ext uri="{FF2B5EF4-FFF2-40B4-BE49-F238E27FC236}">
                <a16:creationId xmlns:a16="http://schemas.microsoft.com/office/drawing/2014/main" id="{BC64CB91-7C3E-AE74-93BC-9E94AB4A12D6}"/>
              </a:ext>
            </a:extLst>
          </p:cNvPr>
          <p:cNvSpPr>
            <a:spLocks noGrp="1"/>
          </p:cNvSpPr>
          <p:nvPr>
            <p:ph idx="1"/>
          </p:nvPr>
        </p:nvSpPr>
        <p:spPr/>
        <p:txBody>
          <a:bodyPr/>
          <a:lstStyle/>
          <a:p>
            <a:r>
              <a:rPr lang="en-AU" dirty="0"/>
              <a:t>The content sector’s response to this tension is to bypass the established carriage offerings and to build their own carriage services where feasible</a:t>
            </a:r>
          </a:p>
          <a:p>
            <a:r>
              <a:rPr lang="en-AU" dirty="0"/>
              <a:t>These are the Content Delivery Networks (CDN) that package content services with a dedicated delivery networks</a:t>
            </a:r>
          </a:p>
        </p:txBody>
      </p:sp>
    </p:spTree>
    <p:extLst>
      <p:ext uri="{BB962C8B-B14F-4D97-AF65-F5344CB8AC3E}">
        <p14:creationId xmlns:p14="http://schemas.microsoft.com/office/powerpoint/2010/main" val="384678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004-0D6A-3B22-3929-293D35D865F4}"/>
              </a:ext>
            </a:extLst>
          </p:cNvPr>
          <p:cNvSpPr>
            <a:spLocks noGrp="1"/>
          </p:cNvSpPr>
          <p:nvPr>
            <p:ph type="title"/>
          </p:nvPr>
        </p:nvSpPr>
        <p:spPr/>
        <p:txBody>
          <a:bodyPr/>
          <a:lstStyle/>
          <a:p>
            <a:r>
              <a:rPr lang="en-AU" dirty="0"/>
              <a:t>Content as Carriers</a:t>
            </a:r>
          </a:p>
        </p:txBody>
      </p:sp>
      <p:pic>
        <p:nvPicPr>
          <p:cNvPr id="5" name="Content Placeholder 4">
            <a:extLst>
              <a:ext uri="{FF2B5EF4-FFF2-40B4-BE49-F238E27FC236}">
                <a16:creationId xmlns:a16="http://schemas.microsoft.com/office/drawing/2014/main" id="{27C718B0-EEE9-141C-0800-18EAA1643A69}"/>
              </a:ext>
            </a:extLst>
          </p:cNvPr>
          <p:cNvPicPr>
            <a:picLocks noGrp="1" noChangeAspect="1"/>
          </p:cNvPicPr>
          <p:nvPr>
            <p:ph idx="1"/>
          </p:nvPr>
        </p:nvPicPr>
        <p:blipFill>
          <a:blip r:embed="rId2"/>
          <a:stretch>
            <a:fillRect/>
          </a:stretch>
        </p:blipFill>
        <p:spPr>
          <a:xfrm>
            <a:off x="1897952" y="1751483"/>
            <a:ext cx="4425458" cy="4351338"/>
          </a:xfrm>
        </p:spPr>
      </p:pic>
      <p:pic>
        <p:nvPicPr>
          <p:cNvPr id="7" name="Picture 6">
            <a:extLst>
              <a:ext uri="{FF2B5EF4-FFF2-40B4-BE49-F238E27FC236}">
                <a16:creationId xmlns:a16="http://schemas.microsoft.com/office/drawing/2014/main" id="{8B4B79EA-555C-4B32-F51A-E1F89D279A34}"/>
              </a:ext>
            </a:extLst>
          </p:cNvPr>
          <p:cNvPicPr>
            <a:picLocks noChangeAspect="1"/>
          </p:cNvPicPr>
          <p:nvPr/>
        </p:nvPicPr>
        <p:blipFill>
          <a:blip r:embed="rId3"/>
          <a:stretch>
            <a:fillRect/>
          </a:stretch>
        </p:blipFill>
        <p:spPr>
          <a:xfrm>
            <a:off x="6393085" y="1413308"/>
            <a:ext cx="3516132" cy="2176021"/>
          </a:xfrm>
          <a:prstGeom prst="rect">
            <a:avLst/>
          </a:prstGeom>
        </p:spPr>
      </p:pic>
      <p:sp>
        <p:nvSpPr>
          <p:cNvPr id="8" name="TextBox 7">
            <a:extLst>
              <a:ext uri="{FF2B5EF4-FFF2-40B4-BE49-F238E27FC236}">
                <a16:creationId xmlns:a16="http://schemas.microsoft.com/office/drawing/2014/main" id="{543480D5-0E96-A2F1-E970-5F229CAA8D1C}"/>
              </a:ext>
            </a:extLst>
          </p:cNvPr>
          <p:cNvSpPr txBox="1"/>
          <p:nvPr/>
        </p:nvSpPr>
        <p:spPr>
          <a:xfrm>
            <a:off x="6950376" y="3557820"/>
            <a:ext cx="1873783" cy="307777"/>
          </a:xfrm>
          <a:prstGeom prst="rect">
            <a:avLst/>
          </a:prstGeom>
          <a:noFill/>
        </p:spPr>
        <p:txBody>
          <a:bodyPr wrap="none" rtlCol="0">
            <a:spAutoFit/>
          </a:bodyPr>
          <a:lstStyle/>
          <a:p>
            <a:r>
              <a:rPr lang="en-AU" sz="1400" dirty="0" err="1"/>
              <a:t>Telegeography</a:t>
            </a:r>
            <a:r>
              <a:rPr lang="en-AU" sz="1400" dirty="0"/>
              <a:t> Analysis</a:t>
            </a:r>
          </a:p>
        </p:txBody>
      </p:sp>
      <p:pic>
        <p:nvPicPr>
          <p:cNvPr id="10" name="Picture 9">
            <a:extLst>
              <a:ext uri="{FF2B5EF4-FFF2-40B4-BE49-F238E27FC236}">
                <a16:creationId xmlns:a16="http://schemas.microsoft.com/office/drawing/2014/main" id="{A9660C6C-A9B8-5CB8-5C02-048B1225A61A}"/>
              </a:ext>
            </a:extLst>
          </p:cNvPr>
          <p:cNvPicPr>
            <a:picLocks noChangeAspect="1"/>
          </p:cNvPicPr>
          <p:nvPr/>
        </p:nvPicPr>
        <p:blipFill>
          <a:blip r:embed="rId4"/>
          <a:stretch>
            <a:fillRect/>
          </a:stretch>
        </p:blipFill>
        <p:spPr>
          <a:xfrm>
            <a:off x="6282221" y="3949077"/>
            <a:ext cx="4425458" cy="2828883"/>
          </a:xfrm>
          <a:prstGeom prst="rect">
            <a:avLst/>
          </a:prstGeom>
        </p:spPr>
      </p:pic>
      <p:sp>
        <p:nvSpPr>
          <p:cNvPr id="11" name="TextBox 10">
            <a:extLst>
              <a:ext uri="{FF2B5EF4-FFF2-40B4-BE49-F238E27FC236}">
                <a16:creationId xmlns:a16="http://schemas.microsoft.com/office/drawing/2014/main" id="{1A54C360-3EBB-0F65-C4D1-DC30C979F69C}"/>
              </a:ext>
            </a:extLst>
          </p:cNvPr>
          <p:cNvSpPr txBox="1"/>
          <p:nvPr/>
        </p:nvSpPr>
        <p:spPr>
          <a:xfrm>
            <a:off x="2662582" y="1413308"/>
            <a:ext cx="1828001" cy="307777"/>
          </a:xfrm>
          <a:prstGeom prst="rect">
            <a:avLst/>
          </a:prstGeom>
          <a:noFill/>
        </p:spPr>
        <p:txBody>
          <a:bodyPr wrap="none" rtlCol="0">
            <a:spAutoFit/>
          </a:bodyPr>
          <a:lstStyle/>
          <a:p>
            <a:r>
              <a:rPr lang="en-AU" sz="1400" dirty="0"/>
              <a:t>Google’s Cable activity</a:t>
            </a:r>
          </a:p>
        </p:txBody>
      </p:sp>
    </p:spTree>
    <p:extLst>
      <p:ext uri="{BB962C8B-B14F-4D97-AF65-F5344CB8AC3E}">
        <p14:creationId xmlns:p14="http://schemas.microsoft.com/office/powerpoint/2010/main" val="276915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3071</TotalTime>
  <Words>2808</Words>
  <Application>Microsoft Macintosh PowerPoint</Application>
  <PresentationFormat>Widescreen</PresentationFormat>
  <Paragraphs>275</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Max's Handwritin</vt:lpstr>
      <vt:lpstr>Powderfinger Type</vt:lpstr>
      <vt:lpstr>Times New Roman</vt:lpstr>
      <vt:lpstr>Wingdings</vt:lpstr>
      <vt:lpstr>Office Theme</vt:lpstr>
      <vt:lpstr>Sender Pays</vt:lpstr>
      <vt:lpstr>Why is “Sender Pays” an issue at all?</vt:lpstr>
      <vt:lpstr>The tension between carriage and content has a long history</vt:lpstr>
      <vt:lpstr>Carriage / Content settlements</vt:lpstr>
      <vt:lpstr>The tension between carriage and content has a long history</vt:lpstr>
      <vt:lpstr>The Net Neutrality debate</vt:lpstr>
      <vt:lpstr>Carriage Blocking</vt:lpstr>
      <vt:lpstr>Enter content providers as carriage providers…</vt:lpstr>
      <vt:lpstr>Content as Carriers</vt:lpstr>
      <vt:lpstr>So, what’s the real problem for the carriage industry?</vt:lpstr>
      <vt:lpstr> The Reality</vt:lpstr>
      <vt:lpstr>Content’s Move</vt:lpstr>
      <vt:lpstr>What are we learning?</vt:lpstr>
      <vt:lpstr>Full Presentation Pack</vt:lpstr>
      <vt:lpstr>Why is “Sender Pays” an issue at all?</vt:lpstr>
      <vt:lpstr>Why is “Sender Pays” an issue at all?</vt:lpstr>
      <vt:lpstr>Because …</vt:lpstr>
      <vt:lpstr>The Converged Telco Utopia</vt:lpstr>
      <vt:lpstr>Wouldn’t it be wonderful…</vt:lpstr>
      <vt:lpstr>How did we get to here?</vt:lpstr>
      <vt:lpstr>Inter-Provider Settlements for letter delivery</vt:lpstr>
      <vt:lpstr>Sender Pays</vt:lpstr>
      <vt:lpstr>Inter-Provider Settlements for telephone calls</vt:lpstr>
      <vt:lpstr>Caller Pays</vt:lpstr>
      <vt:lpstr>Enter the Internet</vt:lpstr>
      <vt:lpstr>The Tradition</vt:lpstr>
      <vt:lpstr>The Net Neutrality debate</vt:lpstr>
      <vt:lpstr>Content Settlements</vt:lpstr>
      <vt:lpstr>Content vs Carriage</vt:lpstr>
      <vt:lpstr>Content vs Carriage</vt:lpstr>
      <vt:lpstr>Content vs Carriage</vt:lpstr>
      <vt:lpstr>Content vs Carriage</vt:lpstr>
      <vt:lpstr>Content vs Carriage</vt:lpstr>
      <vt:lpstr>Content vs Carriage</vt:lpstr>
      <vt:lpstr>Content vs Carriage</vt:lpstr>
      <vt:lpstr>Content vs Carriage</vt:lpstr>
      <vt:lpstr>Content vs Carriage</vt:lpstr>
      <vt:lpstr>Carriage Reality</vt:lpstr>
      <vt:lpstr>Content Reality</vt:lpstr>
      <vt:lpstr>So, what’s the real problem for the carriage industry?</vt:lpstr>
      <vt:lpstr> The Reality</vt:lpstr>
      <vt:lpstr>The Reality</vt:lpstr>
      <vt:lpstr>The Revenge of Carriage</vt:lpstr>
      <vt:lpstr>The Revenge of Carriage</vt:lpstr>
      <vt:lpstr>Enter content providers as carriage providers…</vt:lpstr>
      <vt:lpstr>The Counter Move</vt:lpstr>
      <vt:lpstr>What are we learning?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“Big” necessarily “Bad”?</dc:title>
  <dc:creator>Geoff Huston</dc:creator>
  <cp:lastModifiedBy>Geoff Huston</cp:lastModifiedBy>
  <cp:revision>56</cp:revision>
  <dcterms:created xsi:type="dcterms:W3CDTF">2021-05-27T23:52:27Z</dcterms:created>
  <dcterms:modified xsi:type="dcterms:W3CDTF">2022-09-07T05:02:16Z</dcterms:modified>
</cp:coreProperties>
</file>