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0"/>
  </p:notesMasterIdLst>
  <p:sldIdLst>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9" r:id="rId26"/>
    <p:sldId id="290" r:id="rId27"/>
    <p:sldId id="300" r:id="rId28"/>
    <p:sldId id="301" r:id="rId29"/>
    <p:sldId id="291" r:id="rId30"/>
    <p:sldId id="292" r:id="rId31"/>
    <p:sldId id="293" r:id="rId32"/>
    <p:sldId id="294" r:id="rId33"/>
    <p:sldId id="295" r:id="rId34"/>
    <p:sldId id="296" r:id="rId35"/>
    <p:sldId id="297" r:id="rId36"/>
    <p:sldId id="302" r:id="rId37"/>
    <p:sldId id="298" r:id="rId38"/>
    <p:sldId id="268" r:id="rId39"/>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FE6"/>
          </a:solidFill>
        </a:fill>
      </a:tcStyle>
    </a:wholeTbl>
    <a:band2H>
      <a:tcTxStyle/>
      <a:tcStyle>
        <a:tcBdr/>
        <a:fill>
          <a:solidFill>
            <a:srgbClr val="E6E8F3"/>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CACE"/>
          </a:solidFill>
        </a:fill>
      </a:tcStyle>
    </a:wholeTbl>
    <a:band2H>
      <a:tcTxStyle/>
      <a:tcStyle>
        <a:tcBdr/>
        <a:fill>
          <a:solidFill>
            <a:srgbClr val="E9E6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DCA"/>
          </a:solidFill>
        </a:fill>
      </a:tcStyle>
    </a:wholeTbl>
    <a:band2H>
      <a:tcTxStyle/>
      <a:tcStyle>
        <a:tcBdr/>
        <a:fill>
          <a:solidFill>
            <a:srgbClr val="FFF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6"/>
    <p:restoredTop sz="94732"/>
  </p:normalViewPr>
  <p:slideViewPr>
    <p:cSldViewPr snapToGrid="0">
      <p:cViewPr varScale="1">
        <p:scale>
          <a:sx n="243" d="100"/>
          <a:sy n="243" d="100"/>
        </p:scale>
        <p:origin x="200" y="40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1143000" y="685800"/>
            <a:ext cx="4572000" cy="3429000"/>
          </a:xfrm>
          <a:prstGeom prst="rect">
            <a:avLst/>
          </a:prstGeom>
        </p:spPr>
        <p:txBody>
          <a:bodyPr/>
          <a:lstStyle/>
          <a:p>
            <a:endParaRPr/>
          </a:p>
        </p:txBody>
      </p:sp>
      <p:sp>
        <p:nvSpPr>
          <p:cNvPr id="148" name="Shape 14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62432759"/>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539551" y="497514"/>
            <a:ext cx="8208914" cy="1620180"/>
          </a:xfrm>
          <a:prstGeom prst="rect">
            <a:avLst/>
          </a:prstGeom>
        </p:spPr>
        <p:txBody>
          <a:bodyPr/>
          <a:lstStyle>
            <a:lvl1pPr>
              <a:defRPr sz="5400"/>
            </a:lvl1pPr>
          </a:lstStyle>
          <a:p>
            <a:r>
              <a:t>Title Text</a:t>
            </a:r>
          </a:p>
        </p:txBody>
      </p:sp>
      <p:sp>
        <p:nvSpPr>
          <p:cNvPr id="13" name="Body Level One…"/>
          <p:cNvSpPr txBox="1">
            <a:spLocks noGrp="1"/>
          </p:cNvSpPr>
          <p:nvPr>
            <p:ph type="body" sz="half" idx="1"/>
          </p:nvPr>
        </p:nvSpPr>
        <p:spPr>
          <a:xfrm>
            <a:off x="539551" y="2171700"/>
            <a:ext cx="8208914" cy="1314450"/>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4419600" y="44878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7" name="APRICOT 2020_Powerpoint graphic 16-9 01 copy_APRICOT-2015_Powerpoint-graphic-03.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21"/>
            <a:ext cx="9143999" cy="5141596"/>
          </a:xfrm>
          <a:prstGeom prst="rect">
            <a:avLst/>
          </a:prstGeom>
          <a:ln w="12700">
            <a:miter lim="400000"/>
          </a:ln>
        </p:spPr>
      </p:pic>
      <p:sp>
        <p:nvSpPr>
          <p:cNvPr id="113" name="Title Text"/>
          <p:cNvSpPr txBox="1">
            <a:spLocks noGrp="1"/>
          </p:cNvSpPr>
          <p:nvPr>
            <p:ph type="title"/>
          </p:nvPr>
        </p:nvSpPr>
        <p:spPr>
          <a:prstGeom prst="rect">
            <a:avLst/>
          </a:prstGeom>
        </p:spPr>
        <p:txBody>
          <a:bodyPr/>
          <a:lstStyle/>
          <a:p>
            <a:r>
              <a:t>Title Text</a:t>
            </a:r>
          </a:p>
        </p:txBody>
      </p:sp>
      <p:sp>
        <p:nvSpPr>
          <p:cNvPr id="114" name="Body Level One…"/>
          <p:cNvSpPr txBox="1">
            <a:spLocks noGrp="1"/>
          </p:cNvSpPr>
          <p:nvPr>
            <p:ph type="body" sz="half" idx="1"/>
          </p:nvPr>
        </p:nvSpPr>
        <p:spPr>
          <a:xfrm>
            <a:off x="395536" y="1200150"/>
            <a:ext cx="4104457" cy="3423829"/>
          </a:xfrm>
          <a:prstGeom prst="rect">
            <a:avLst/>
          </a:prstGeom>
        </p:spPr>
        <p:txBody>
          <a:bodyPr/>
          <a:lstStyle>
            <a:lvl1pPr>
              <a:defRPr sz="2000"/>
            </a:lvl1pPr>
            <a:lvl2pPr marL="563033" indent="-296333">
              <a:defRPr sz="2000"/>
            </a:lvl2pPr>
            <a:lvl3pPr marL="882650" indent="-349250">
              <a:defRPr sz="2000"/>
            </a:lvl3pPr>
            <a:lvl4pPr marL="1625600" indent="-254000">
              <a:defRPr sz="2000"/>
            </a:lvl4pPr>
            <a:lvl5pPr marL="2082800" indent="-254000">
              <a:defRPr sz="2000"/>
            </a:lvl5pPr>
          </a:lstStyle>
          <a:p>
            <a:r>
              <a:t>Body Level One</a:t>
            </a:r>
          </a:p>
          <a:p>
            <a:pPr lvl="1"/>
            <a:r>
              <a:t>Body Level Two</a:t>
            </a:r>
          </a:p>
          <a:p>
            <a:pPr lvl="2"/>
            <a:r>
              <a:t>Body Level Three</a:t>
            </a:r>
          </a:p>
          <a:p>
            <a:pPr lvl="3"/>
            <a:r>
              <a:t>Body Level Four</a:t>
            </a:r>
          </a:p>
          <a:p>
            <a:pPr lvl="4"/>
            <a:r>
              <a:t>Body Level Five</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6" name="APRICOT 2020_Powerpoint graphic 16-9 01 copy_APRICOT-2015_Powerpoint-graphic-03.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21"/>
            <a:ext cx="9143999" cy="5141596"/>
          </a:xfrm>
          <a:prstGeom prst="rect">
            <a:avLst/>
          </a:prstGeom>
          <a:ln w="12700">
            <a:miter lim="400000"/>
          </a:ln>
        </p:spPr>
      </p:pic>
      <p:sp>
        <p:nvSpPr>
          <p:cNvPr id="123" name="Title Text"/>
          <p:cNvSpPr txBox="1">
            <a:spLocks noGrp="1"/>
          </p:cNvSpPr>
          <p:nvPr>
            <p:ph type="title"/>
          </p:nvPr>
        </p:nvSpPr>
        <p:spPr>
          <a:prstGeom prst="rect">
            <a:avLst/>
          </a:prstGeom>
        </p:spPr>
        <p:txBody>
          <a:bodyPr/>
          <a:lstStyle/>
          <a:p>
            <a:r>
              <a:t>Title Text</a:t>
            </a: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5" name="APRICOT 2020_Powerpoint graphic 16-9 01 copy_APRICOT-2015_Powerpoint-graphic-03.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21"/>
            <a:ext cx="9143999" cy="5141596"/>
          </a:xfrm>
          <a:prstGeom prst="rect">
            <a:avLst/>
          </a:prstGeom>
          <a:ln w="12700">
            <a:miter lim="400000"/>
          </a:ln>
        </p:spPr>
      </p:pic>
      <p:sp>
        <p:nvSpPr>
          <p:cNvPr id="1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Slide Number"/>
          <p:cNvSpPr txBox="1">
            <a:spLocks/>
          </p:cNvSpPr>
          <p:nvPr userDrawn="1"/>
        </p:nvSpPr>
        <p:spPr>
          <a:xfrm>
            <a:off x="8979954" y="4980006"/>
            <a:ext cx="127001" cy="127001"/>
          </a:xfrm>
          <a:prstGeom prst="rect">
            <a:avLst/>
          </a:prstGeom>
          <a:ln w="12700">
            <a:miter lim="400000"/>
          </a:ln>
        </p:spPr>
        <p:txBody>
          <a:bodyPr wrap="none" lIns="0" tIns="0" rIns="0" bIns="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rgbClr val="BFBFB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uk-UA" smtClean="0"/>
              <a:pPr/>
              <a:t>‹#›</a:t>
            </a:fld>
            <a:endParaRPr lang="uk-UA"/>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40" name="APRICOT 2020_Powerpoint graphic 16-9 01 copy_APRICOT-2015_Powerpoint-graphic-02.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91"/>
            <a:ext cx="9175684" cy="5159304"/>
          </a:xfrm>
          <a:prstGeom prst="rect">
            <a:avLst/>
          </a:prstGeom>
          <a:ln w="12700">
            <a:miter lim="400000"/>
          </a:ln>
        </p:spPr>
      </p:pic>
      <p:sp>
        <p:nvSpPr>
          <p:cNvPr id="4" name="Slide Number"/>
          <p:cNvSpPr txBox="1">
            <a:spLocks/>
          </p:cNvSpPr>
          <p:nvPr userDrawn="1"/>
        </p:nvSpPr>
        <p:spPr>
          <a:xfrm>
            <a:off x="8981503" y="4983031"/>
            <a:ext cx="127001" cy="127001"/>
          </a:xfrm>
          <a:prstGeom prst="rect">
            <a:avLst/>
          </a:prstGeom>
          <a:ln w="12700">
            <a:miter lim="400000"/>
          </a:ln>
        </p:spPr>
        <p:txBody>
          <a:bodyPr wrap="none" lIns="0" tIns="0" rIns="0" bIns="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rgbClr val="BFBFB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uk-UA" smtClean="0"/>
              <a:pPr/>
              <a:t>‹#›</a:t>
            </a:fld>
            <a:endParaRPr lang="uk-UA"/>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prstGeom prst="rect">
            <a:avLst/>
          </a:prstGeom>
        </p:spPr>
        <p:txBody>
          <a:bodyPr/>
          <a:lstStyle>
            <a:lvl1pPr>
              <a:defRPr baseline="0">
                <a:solidFill>
                  <a:schemeClr val="accent5">
                    <a:lumMod val="50000"/>
                  </a:schemeClr>
                </a:solidFill>
                <a:latin typeface="Powderfinger Type" panose="02020709070000000403" pitchFamily="49" charset="77"/>
              </a:defRPr>
            </a:lvl1pPr>
          </a:lstStyle>
          <a:p>
            <a:r>
              <a:rPr dirty="0"/>
              <a:t>Title Text</a:t>
            </a:r>
          </a:p>
        </p:txBody>
      </p:sp>
      <p:sp>
        <p:nvSpPr>
          <p:cNvPr id="2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2">
    <p:spTree>
      <p:nvGrpSpPr>
        <p:cNvPr id="1" name=""/>
        <p:cNvGrpSpPr/>
        <p:nvPr/>
      </p:nvGrpSpPr>
      <p:grpSpPr>
        <a:xfrm>
          <a:off x="0" y="0"/>
          <a:ext cx="0" cy="0"/>
          <a:chOff x="0" y="0"/>
          <a:chExt cx="0" cy="0"/>
        </a:xfrm>
      </p:grpSpPr>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74" name="Title Text"/>
          <p:cNvSpPr txBox="1">
            <a:spLocks noGrp="1"/>
          </p:cNvSpPr>
          <p:nvPr>
            <p:ph type="title"/>
          </p:nvPr>
        </p:nvSpPr>
        <p:spPr>
          <a:xfrm>
            <a:off x="539551" y="497514"/>
            <a:ext cx="8208914" cy="1620180"/>
          </a:xfrm>
          <a:prstGeom prst="rect">
            <a:avLst/>
          </a:prstGeom>
        </p:spPr>
        <p:txBody>
          <a:bodyPr/>
          <a:lstStyle>
            <a:lvl1pPr>
              <a:defRPr sz="5400"/>
            </a:lvl1pPr>
          </a:lstStyle>
          <a:p>
            <a:r>
              <a:t>Title Text</a:t>
            </a:r>
          </a:p>
        </p:txBody>
      </p:sp>
      <p:sp>
        <p:nvSpPr>
          <p:cNvPr id="75" name="Body Level One…"/>
          <p:cNvSpPr txBox="1">
            <a:spLocks noGrp="1"/>
          </p:cNvSpPr>
          <p:nvPr>
            <p:ph type="body" sz="half" idx="1"/>
          </p:nvPr>
        </p:nvSpPr>
        <p:spPr>
          <a:xfrm>
            <a:off x="539551" y="2171700"/>
            <a:ext cx="8208914" cy="1314450"/>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4419600" y="44878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lour background title + content">
    <p:spTree>
      <p:nvGrpSpPr>
        <p:cNvPr id="1" name=""/>
        <p:cNvGrpSpPr/>
        <p:nvPr/>
      </p:nvGrpSpPr>
      <p:grpSpPr>
        <a:xfrm>
          <a:off x="0" y="0"/>
          <a:ext cx="0" cy="0"/>
          <a:chOff x="0" y="0"/>
          <a:chExt cx="0" cy="0"/>
        </a:xfrm>
      </p:grpSpPr>
      <p:pic>
        <p:nvPicPr>
          <p:cNvPr id="6" name="APRICOT 2020_Powerpoint graphic 16-9 01 copy_APRICOT-2015_Powerpoint-graphic-03.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774"/>
            <a:ext cx="9143999" cy="5141489"/>
          </a:xfrm>
          <a:prstGeom prst="rect">
            <a:avLst/>
          </a:prstGeom>
          <a:ln w="12700">
            <a:miter lim="400000"/>
          </a:ln>
        </p:spPr>
      </p:pic>
      <p:sp>
        <p:nvSpPr>
          <p:cNvPr id="93" name="Slide Number"/>
          <p:cNvSpPr txBox="1">
            <a:spLocks noGrp="1"/>
          </p:cNvSpPr>
          <p:nvPr>
            <p:ph type="sldNum" sz="quarter" idx="2"/>
          </p:nvPr>
        </p:nvSpPr>
        <p:spPr>
          <a:xfrm>
            <a:off x="8996237" y="5003865"/>
            <a:ext cx="127001" cy="127001"/>
          </a:xfrm>
          <a:prstGeom prst="rect">
            <a:avLst/>
          </a:prstGeom>
        </p:spPr>
        <p:txBody>
          <a:bodyPr/>
          <a:lstStyle/>
          <a:p>
            <a:fld id="{86CB4B4D-7CA3-9044-876B-883B54F8677D}" type="slidenum">
              <a:t>‹#›</a:t>
            </a:fld>
            <a:endParaRPr/>
          </a:p>
        </p:txBody>
      </p:sp>
      <p:sp>
        <p:nvSpPr>
          <p:cNvPr id="94" name="Title 1"/>
          <p:cNvSpPr txBox="1"/>
          <p:nvPr/>
        </p:nvSpPr>
        <p:spPr>
          <a:xfrm>
            <a:off x="395535" y="205978"/>
            <a:ext cx="8352930" cy="85725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defRPr sz="3600" b="1"/>
            </a:lvl1pPr>
          </a:lstStyle>
          <a:p>
            <a:r>
              <a:t>Click to edit Master title style</a:t>
            </a:r>
          </a:p>
        </p:txBody>
      </p:sp>
      <p:sp>
        <p:nvSpPr>
          <p:cNvPr id="95" name="Body Level One…"/>
          <p:cNvSpPr txBox="1">
            <a:spLocks noGrp="1"/>
          </p:cNvSpPr>
          <p:nvPr>
            <p:ph type="body" idx="1"/>
          </p:nvPr>
        </p:nvSpPr>
        <p:spPr>
          <a:xfrm>
            <a:off x="395536" y="1200151"/>
            <a:ext cx="8352929" cy="260959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8" name="APRICOT 2020_Powerpoint graphic 16-9 01 copy_APRICOT-2015_Powerpoint-graphic-03.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774"/>
            <a:ext cx="9143999" cy="5141489"/>
          </a:xfrm>
          <a:prstGeom prst="rect">
            <a:avLst/>
          </a:prstGeom>
          <a:ln w="12700">
            <a:miter lim="400000"/>
          </a:ln>
        </p:spPr>
      </p:pic>
      <p:sp>
        <p:nvSpPr>
          <p:cNvPr id="83" name="Title Text"/>
          <p:cNvSpPr txBox="1">
            <a:spLocks noGrp="1"/>
          </p:cNvSpPr>
          <p:nvPr>
            <p:ph type="title"/>
          </p:nvPr>
        </p:nvSpPr>
        <p:spPr>
          <a:prstGeom prst="rect">
            <a:avLst/>
          </a:prstGeom>
        </p:spPr>
        <p:txBody>
          <a:bodyPr/>
          <a:lstStyle/>
          <a:p>
            <a:r>
              <a:t>Title Text</a:t>
            </a:r>
          </a:p>
        </p:txBody>
      </p:sp>
      <p:sp>
        <p:nvSpPr>
          <p:cNvPr id="8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nd Content 2">
    <p:spTree>
      <p:nvGrpSpPr>
        <p:cNvPr id="1" name=""/>
        <p:cNvGrpSpPr/>
        <p:nvPr/>
      </p:nvGrpSpPr>
      <p:grpSpPr>
        <a:xfrm>
          <a:off x="0" y="0"/>
          <a:ext cx="0" cy="0"/>
          <a:chOff x="0" y="0"/>
          <a:chExt cx="0" cy="0"/>
        </a:xfrm>
      </p:grpSpPr>
      <p:pic>
        <p:nvPicPr>
          <p:cNvPr id="7" name="APRICOT 2020_Powerpoint graphic 16-9 01 copy_APRICOT-2015_Powerpoint-graphic-03.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21"/>
            <a:ext cx="9143999" cy="5141596"/>
          </a:xfrm>
          <a:prstGeom prst="rect">
            <a:avLst/>
          </a:prstGeom>
          <a:ln w="12700">
            <a:miter lim="400000"/>
          </a:ln>
        </p:spPr>
      </p:pic>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4" name="Title Text"/>
          <p:cNvSpPr txBox="1">
            <a:spLocks noGrp="1"/>
          </p:cNvSpPr>
          <p:nvPr>
            <p:ph type="title"/>
          </p:nvPr>
        </p:nvSpPr>
        <p:spPr>
          <a:prstGeom prst="rect">
            <a:avLst/>
          </a:prstGeom>
        </p:spPr>
        <p:txBody>
          <a:bodyPr/>
          <a:lstStyle/>
          <a:p>
            <a:r>
              <a:t>Title Text</a:t>
            </a:r>
          </a:p>
        </p:txBody>
      </p:sp>
      <p:sp>
        <p:nvSpPr>
          <p:cNvPr id="10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95536" y="205978"/>
            <a:ext cx="8352929" cy="85725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r>
              <a:t>Title Text</a:t>
            </a:r>
          </a:p>
        </p:txBody>
      </p:sp>
      <p:sp>
        <p:nvSpPr>
          <p:cNvPr id="3" name="Body Level One…"/>
          <p:cNvSpPr txBox="1">
            <a:spLocks noGrp="1"/>
          </p:cNvSpPr>
          <p:nvPr>
            <p:ph type="body" idx="1"/>
          </p:nvPr>
        </p:nvSpPr>
        <p:spPr>
          <a:xfrm>
            <a:off x="395536" y="1200150"/>
            <a:ext cx="8352929" cy="342382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981503" y="4983031"/>
            <a:ext cx="127001" cy="127001"/>
          </a:xfrm>
          <a:prstGeom prst="rect">
            <a:avLst/>
          </a:prstGeom>
          <a:ln w="12700">
            <a:miter lim="400000"/>
          </a:ln>
        </p:spPr>
        <p:txBody>
          <a:bodyPr wrap="none" lIns="0" tIns="0" rIns="0" bIns="0" anchor="b">
            <a:spAutoFit/>
          </a:bodyPr>
          <a:lstStyle>
            <a:lvl1pPr algn="r">
              <a:defRPr sz="800">
                <a:solidFill>
                  <a:srgbClr val="BFBFB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8" r:id="rId7"/>
    <p:sldLayoutId id="2147483657" r:id="rId8"/>
    <p:sldLayoutId id="2147483659" r:id="rId9"/>
    <p:sldLayoutId id="2147483660" r:id="rId10"/>
    <p:sldLayoutId id="2147483661" r:id="rId11"/>
    <p:sldLayoutId id="2147483662" r:id="rId12"/>
    <p:sldLayoutId id="2147483663" r:id="rId13"/>
  </p:sldLayoutIdLst>
  <p:transition spd="med"/>
  <p:txStyles>
    <p:titleStyle>
      <a:lvl1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9pPr>
    </p:titleStyle>
    <p:bodyStyle>
      <a:lvl1pPr marL="266700" marR="0" indent="-26670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1pPr>
      <a:lvl2pPr marL="586739" marR="0" indent="-320039"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2pPr>
      <a:lvl3pPr marL="952500" marR="0" indent="-41910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3pPr>
      <a:lvl4pPr marL="16459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4pPr>
      <a:lvl5pPr marL="21031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5pPr>
      <a:lvl6pPr marL="25603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6pPr>
      <a:lvl7pPr marL="30175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7pPr>
      <a:lvl8pPr marL="34747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8pPr>
      <a:lvl9pPr marL="39319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9B204-E4D9-9F4C-1EB7-42D15F9FA913}"/>
              </a:ext>
            </a:extLst>
          </p:cNvPr>
          <p:cNvSpPr>
            <a:spLocks noGrp="1"/>
          </p:cNvSpPr>
          <p:nvPr>
            <p:ph type="ctrTitle"/>
          </p:nvPr>
        </p:nvSpPr>
        <p:spPr/>
        <p:txBody>
          <a:bodyPr/>
          <a:lstStyle/>
          <a:p>
            <a:r>
              <a:rPr lang="en-AU" dirty="0">
                <a:solidFill>
                  <a:schemeClr val="accent5">
                    <a:lumMod val="50000"/>
                  </a:schemeClr>
                </a:solidFill>
                <a:latin typeface="Powderfinger Type" panose="02020709070000000403" pitchFamily="49" charset="77"/>
              </a:rPr>
              <a:t>LEOs and GEOs</a:t>
            </a:r>
          </a:p>
        </p:txBody>
      </p:sp>
      <p:sp>
        <p:nvSpPr>
          <p:cNvPr id="3" name="Subtitle 2">
            <a:extLst>
              <a:ext uri="{FF2B5EF4-FFF2-40B4-BE49-F238E27FC236}">
                <a16:creationId xmlns:a16="http://schemas.microsoft.com/office/drawing/2014/main" id="{6442BFE2-19A5-C659-1094-22BABB587051}"/>
              </a:ext>
            </a:extLst>
          </p:cNvPr>
          <p:cNvSpPr>
            <a:spLocks noGrp="1"/>
          </p:cNvSpPr>
          <p:nvPr>
            <p:ph type="subTitle" idx="1"/>
          </p:nvPr>
        </p:nvSpPr>
        <p:spPr/>
        <p:txBody>
          <a:bodyPr>
            <a:normAutofit/>
          </a:bodyPr>
          <a:lstStyle/>
          <a:p>
            <a:pPr algn="r"/>
            <a:r>
              <a:rPr lang="en-AU" sz="1600" dirty="0">
                <a:latin typeface="AhnbergHand" pitchFamily="2" charset="0"/>
              </a:rPr>
              <a:t>Geoff Huston</a:t>
            </a:r>
          </a:p>
          <a:p>
            <a:pPr algn="r"/>
            <a:r>
              <a:rPr lang="en-AU" sz="1600" dirty="0">
                <a:latin typeface="AhnbergHand" pitchFamily="2" charset="0"/>
              </a:rPr>
              <a:t>APNIC</a:t>
            </a:r>
          </a:p>
        </p:txBody>
      </p:sp>
    </p:spTree>
    <p:extLst>
      <p:ext uri="{BB962C8B-B14F-4D97-AF65-F5344CB8AC3E}">
        <p14:creationId xmlns:p14="http://schemas.microsoft.com/office/powerpoint/2010/main" val="96714319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3C458-A2DA-CCAA-C396-9895E933FF3B}"/>
              </a:ext>
            </a:extLst>
          </p:cNvPr>
          <p:cNvSpPr>
            <a:spLocks noGrp="1"/>
          </p:cNvSpPr>
          <p:nvPr>
            <p:ph type="title"/>
          </p:nvPr>
        </p:nvSpPr>
        <p:spPr/>
        <p:txBody>
          <a:bodyPr/>
          <a:lstStyle/>
          <a:p>
            <a:r>
              <a:rPr lang="en-AU" dirty="0"/>
              <a:t>Flow Control Algorithms</a:t>
            </a:r>
          </a:p>
        </p:txBody>
      </p:sp>
      <p:pic>
        <p:nvPicPr>
          <p:cNvPr id="5122" name="Picture 2">
            <a:extLst>
              <a:ext uri="{FF2B5EF4-FFF2-40B4-BE49-F238E27FC236}">
                <a16:creationId xmlns:a16="http://schemas.microsoft.com/office/drawing/2014/main" id="{24A7FE9A-2830-639F-E0AB-08AC74FA6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178" y="1091347"/>
            <a:ext cx="5506071" cy="3865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50860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8DBD-2EF7-D888-B5B9-E3B44137C1C4}"/>
              </a:ext>
            </a:extLst>
          </p:cNvPr>
          <p:cNvSpPr>
            <a:spLocks noGrp="1"/>
          </p:cNvSpPr>
          <p:nvPr>
            <p:ph type="title"/>
          </p:nvPr>
        </p:nvSpPr>
        <p:spPr/>
        <p:txBody>
          <a:bodyPr/>
          <a:lstStyle/>
          <a:p>
            <a:r>
              <a:rPr lang="en-AU" dirty="0"/>
              <a:t>Terrestrial Fibre</a:t>
            </a:r>
          </a:p>
        </p:txBody>
      </p:sp>
      <p:sp>
        <p:nvSpPr>
          <p:cNvPr id="3" name="Content Placeholder 2">
            <a:extLst>
              <a:ext uri="{FF2B5EF4-FFF2-40B4-BE49-F238E27FC236}">
                <a16:creationId xmlns:a16="http://schemas.microsoft.com/office/drawing/2014/main" id="{4F61F874-FD96-4191-4A45-A1C4D8ABB863}"/>
              </a:ext>
            </a:extLst>
          </p:cNvPr>
          <p:cNvSpPr>
            <a:spLocks noGrp="1"/>
          </p:cNvSpPr>
          <p:nvPr>
            <p:ph idx="1"/>
          </p:nvPr>
        </p:nvSpPr>
        <p:spPr>
          <a:xfrm>
            <a:off x="586609" y="1200465"/>
            <a:ext cx="7886700" cy="1455979"/>
          </a:xfrm>
        </p:spPr>
        <p:txBody>
          <a:bodyPr>
            <a:normAutofit/>
          </a:bodyPr>
          <a:lstStyle/>
          <a:p>
            <a:r>
              <a:rPr lang="en-AU" sz="2000" dirty="0"/>
              <a:t>Australian NBN FTTP service with a 275/25 Mbps access rate</a:t>
            </a:r>
          </a:p>
          <a:p>
            <a:r>
              <a:rPr lang="en-AU" sz="2000" dirty="0"/>
              <a:t>Server and client are some 1,000km apart</a:t>
            </a:r>
          </a:p>
          <a:p>
            <a:r>
              <a:rPr lang="en-AU" sz="2000" dirty="0"/>
              <a:t>Ping test:</a:t>
            </a:r>
          </a:p>
        </p:txBody>
      </p:sp>
      <p:pic>
        <p:nvPicPr>
          <p:cNvPr id="4098" name="Picture 2">
            <a:extLst>
              <a:ext uri="{FF2B5EF4-FFF2-40B4-BE49-F238E27FC236}">
                <a16:creationId xmlns:a16="http://schemas.microsoft.com/office/drawing/2014/main" id="{73D0FC93-FCF6-9E16-BFAC-A877CF3C8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275" y="2155074"/>
            <a:ext cx="4256432" cy="29884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4943EF-A110-B581-F09E-3F165EB25478}"/>
              </a:ext>
            </a:extLst>
          </p:cNvPr>
          <p:cNvSpPr txBox="1"/>
          <p:nvPr/>
        </p:nvSpPr>
        <p:spPr>
          <a:xfrm>
            <a:off x="1549250" y="3913533"/>
            <a:ext cx="1819729" cy="300082"/>
          </a:xfrm>
          <a:prstGeom prst="rect">
            <a:avLst/>
          </a:prstGeom>
          <a:noFill/>
        </p:spPr>
        <p:txBody>
          <a:bodyPr wrap="none" rtlCol="0">
            <a:spAutoFit/>
          </a:bodyPr>
          <a:lstStyle/>
          <a:p>
            <a:r>
              <a:rPr lang="en-AU" sz="1350" dirty="0"/>
              <a:t>IPv4 average 20.5ms</a:t>
            </a:r>
          </a:p>
        </p:txBody>
      </p:sp>
      <p:sp>
        <p:nvSpPr>
          <p:cNvPr id="5" name="TextBox 4">
            <a:extLst>
              <a:ext uri="{FF2B5EF4-FFF2-40B4-BE49-F238E27FC236}">
                <a16:creationId xmlns:a16="http://schemas.microsoft.com/office/drawing/2014/main" id="{4EBFD999-B216-7965-6AC7-5F652F9D2C83}"/>
              </a:ext>
            </a:extLst>
          </p:cNvPr>
          <p:cNvSpPr txBox="1"/>
          <p:nvPr/>
        </p:nvSpPr>
        <p:spPr>
          <a:xfrm>
            <a:off x="1551736" y="3476215"/>
            <a:ext cx="1819729" cy="300082"/>
          </a:xfrm>
          <a:prstGeom prst="rect">
            <a:avLst/>
          </a:prstGeom>
          <a:noFill/>
        </p:spPr>
        <p:txBody>
          <a:bodyPr wrap="none" rtlCol="0">
            <a:spAutoFit/>
          </a:bodyPr>
          <a:lstStyle/>
          <a:p>
            <a:r>
              <a:rPr lang="en-AU" sz="1350" dirty="0"/>
              <a:t>IPv6 average 21.5ms</a:t>
            </a:r>
          </a:p>
        </p:txBody>
      </p:sp>
    </p:spTree>
    <p:extLst>
      <p:ext uri="{BB962C8B-B14F-4D97-AF65-F5344CB8AC3E}">
        <p14:creationId xmlns:p14="http://schemas.microsoft.com/office/powerpoint/2010/main" val="185655700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B2B7-FC5E-922E-46D6-A336715122E4}"/>
              </a:ext>
            </a:extLst>
          </p:cNvPr>
          <p:cNvSpPr>
            <a:spLocks noGrp="1"/>
          </p:cNvSpPr>
          <p:nvPr>
            <p:ph type="title"/>
          </p:nvPr>
        </p:nvSpPr>
        <p:spPr/>
        <p:txBody>
          <a:bodyPr/>
          <a:lstStyle/>
          <a:p>
            <a:r>
              <a:rPr lang="en-AU" dirty="0"/>
              <a:t>Fibre – 2 Stream Reno</a:t>
            </a:r>
          </a:p>
        </p:txBody>
      </p:sp>
      <p:pic>
        <p:nvPicPr>
          <p:cNvPr id="6146" name="Picture 2">
            <a:extLst>
              <a:ext uri="{FF2B5EF4-FFF2-40B4-BE49-F238E27FC236}">
                <a16:creationId xmlns:a16="http://schemas.microsoft.com/office/drawing/2014/main" id="{31F00469-705D-666D-B7F7-D7C75B63C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694" y="1199202"/>
            <a:ext cx="5617886" cy="39442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3DC43C-BBA3-AB23-07A8-D2F20104FC35}"/>
              </a:ext>
            </a:extLst>
          </p:cNvPr>
          <p:cNvSpPr txBox="1"/>
          <p:nvPr/>
        </p:nvSpPr>
        <p:spPr>
          <a:xfrm rot="16200000">
            <a:off x="523949" y="2852429"/>
            <a:ext cx="136511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AU" sz="1200" b="0" i="0" u="none" strike="noStrike" cap="none" spc="0" normalizeH="0" baseline="0" dirty="0">
                <a:ln>
                  <a:noFill/>
                </a:ln>
                <a:solidFill>
                  <a:srgbClr val="000000"/>
                </a:solidFill>
                <a:effectLst/>
                <a:uFillTx/>
                <a:latin typeface="Arial"/>
                <a:ea typeface="Arial"/>
                <a:cs typeface="Arial"/>
                <a:sym typeface="Arial"/>
              </a:rPr>
              <a:t>Data Rate (MBPS)</a:t>
            </a:r>
          </a:p>
        </p:txBody>
      </p:sp>
    </p:spTree>
    <p:extLst>
      <p:ext uri="{BB962C8B-B14F-4D97-AF65-F5344CB8AC3E}">
        <p14:creationId xmlns:p14="http://schemas.microsoft.com/office/powerpoint/2010/main" val="408299343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B2B7-FC5E-922E-46D6-A336715122E4}"/>
              </a:ext>
            </a:extLst>
          </p:cNvPr>
          <p:cNvSpPr>
            <a:spLocks noGrp="1"/>
          </p:cNvSpPr>
          <p:nvPr>
            <p:ph type="title"/>
          </p:nvPr>
        </p:nvSpPr>
        <p:spPr/>
        <p:txBody>
          <a:bodyPr/>
          <a:lstStyle/>
          <a:p>
            <a:r>
              <a:rPr lang="en-AU" dirty="0"/>
              <a:t>Fibre – 2 Stream Cubic</a:t>
            </a:r>
          </a:p>
        </p:txBody>
      </p:sp>
      <p:pic>
        <p:nvPicPr>
          <p:cNvPr id="8194" name="Picture 2">
            <a:extLst>
              <a:ext uri="{FF2B5EF4-FFF2-40B4-BE49-F238E27FC236}">
                <a16:creationId xmlns:a16="http://schemas.microsoft.com/office/drawing/2014/main" id="{588009AC-CC9A-2811-EB18-5CC22AA4D8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659" y="1268016"/>
            <a:ext cx="5298016" cy="371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49456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B2B7-FC5E-922E-46D6-A336715122E4}"/>
              </a:ext>
            </a:extLst>
          </p:cNvPr>
          <p:cNvSpPr>
            <a:spLocks noGrp="1"/>
          </p:cNvSpPr>
          <p:nvPr>
            <p:ph type="title"/>
          </p:nvPr>
        </p:nvSpPr>
        <p:spPr/>
        <p:txBody>
          <a:bodyPr/>
          <a:lstStyle/>
          <a:p>
            <a:r>
              <a:rPr lang="en-AU" dirty="0"/>
              <a:t>Fibre – 2 Stream BBR</a:t>
            </a:r>
          </a:p>
        </p:txBody>
      </p:sp>
      <p:pic>
        <p:nvPicPr>
          <p:cNvPr id="10242" name="Picture 2">
            <a:extLst>
              <a:ext uri="{FF2B5EF4-FFF2-40B4-BE49-F238E27FC236}">
                <a16:creationId xmlns:a16="http://schemas.microsoft.com/office/drawing/2014/main" id="{271E8B25-1524-3147-F4BE-ECE61EA5E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336" y="1148747"/>
            <a:ext cx="5519873" cy="387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63951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B8851-50C5-7DAF-ED83-66D983700265}"/>
              </a:ext>
            </a:extLst>
          </p:cNvPr>
          <p:cNvSpPr>
            <a:spLocks noGrp="1"/>
          </p:cNvSpPr>
          <p:nvPr>
            <p:ph type="title"/>
          </p:nvPr>
        </p:nvSpPr>
        <p:spPr/>
        <p:txBody>
          <a:bodyPr>
            <a:normAutofit fontScale="90000"/>
          </a:bodyPr>
          <a:lstStyle/>
          <a:p>
            <a:r>
              <a:rPr lang="en-AU" dirty="0"/>
              <a:t>Protocol Performance over Fibre</a:t>
            </a:r>
          </a:p>
        </p:txBody>
      </p:sp>
      <p:sp>
        <p:nvSpPr>
          <p:cNvPr id="3" name="Content Placeholder 2">
            <a:extLst>
              <a:ext uri="{FF2B5EF4-FFF2-40B4-BE49-F238E27FC236}">
                <a16:creationId xmlns:a16="http://schemas.microsoft.com/office/drawing/2014/main" id="{619E7539-9007-8411-46C3-68FB1081C9D1}"/>
              </a:ext>
            </a:extLst>
          </p:cNvPr>
          <p:cNvSpPr>
            <a:spLocks noGrp="1"/>
          </p:cNvSpPr>
          <p:nvPr>
            <p:ph idx="1"/>
          </p:nvPr>
        </p:nvSpPr>
        <p:spPr/>
        <p:txBody>
          <a:bodyPr/>
          <a:lstStyle/>
          <a:p>
            <a:r>
              <a:rPr lang="en-AU" dirty="0"/>
              <a:t>All three congestion control algorithms are “well behaved” in this simple test</a:t>
            </a:r>
          </a:p>
          <a:p>
            <a:r>
              <a:rPr lang="en-AU" dirty="0"/>
              <a:t>Reno and BBR equilibrate to a 50/50 share when 2 sessions are active, while Cubic stabilises at a 60/40 split</a:t>
            </a:r>
          </a:p>
          <a:p>
            <a:r>
              <a:rPr lang="en-AU" dirty="0"/>
              <a:t>BBR operates with very small queue pressure, and stabilises at wire speed very quickly</a:t>
            </a:r>
          </a:p>
        </p:txBody>
      </p:sp>
    </p:spTree>
    <p:extLst>
      <p:ext uri="{BB962C8B-B14F-4D97-AF65-F5344CB8AC3E}">
        <p14:creationId xmlns:p14="http://schemas.microsoft.com/office/powerpoint/2010/main" val="420651589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3F97A-3EFC-4EA4-90B6-55878DDEAA5F}"/>
              </a:ext>
            </a:extLst>
          </p:cNvPr>
          <p:cNvSpPr>
            <a:spLocks noGrp="1"/>
          </p:cNvSpPr>
          <p:nvPr>
            <p:ph type="title"/>
          </p:nvPr>
        </p:nvSpPr>
        <p:spPr/>
        <p:txBody>
          <a:bodyPr>
            <a:normAutofit fontScale="90000"/>
          </a:bodyPr>
          <a:lstStyle/>
          <a:p>
            <a:r>
              <a:rPr lang="en-AU" dirty="0"/>
              <a:t>GEO Service – sold as a 45Mbps service</a:t>
            </a:r>
          </a:p>
        </p:txBody>
      </p:sp>
      <p:sp>
        <p:nvSpPr>
          <p:cNvPr id="3" name="Content Placeholder 2">
            <a:extLst>
              <a:ext uri="{FF2B5EF4-FFF2-40B4-BE49-F238E27FC236}">
                <a16:creationId xmlns:a16="http://schemas.microsoft.com/office/drawing/2014/main" id="{1E802AB0-51DD-FD4D-9031-3E28F52EF767}"/>
              </a:ext>
            </a:extLst>
          </p:cNvPr>
          <p:cNvSpPr>
            <a:spLocks noGrp="1"/>
          </p:cNvSpPr>
          <p:nvPr>
            <p:ph idx="1"/>
          </p:nvPr>
        </p:nvSpPr>
        <p:spPr>
          <a:xfrm>
            <a:off x="628650" y="1369219"/>
            <a:ext cx="7593496" cy="636001"/>
          </a:xfrm>
        </p:spPr>
        <p:txBody>
          <a:bodyPr>
            <a:normAutofit/>
          </a:bodyPr>
          <a:lstStyle/>
          <a:p>
            <a:r>
              <a:rPr lang="en-AU" sz="1800" dirty="0"/>
              <a:t>Ping profile</a:t>
            </a:r>
          </a:p>
        </p:txBody>
      </p:sp>
      <p:pic>
        <p:nvPicPr>
          <p:cNvPr id="11266" name="Picture 2">
            <a:extLst>
              <a:ext uri="{FF2B5EF4-FFF2-40B4-BE49-F238E27FC236}">
                <a16:creationId xmlns:a16="http://schemas.microsoft.com/office/drawing/2014/main" id="{29FA90BE-CCCE-39D8-E638-F7C7BED1E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9216" y="1163515"/>
            <a:ext cx="5625341" cy="394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62002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103D-0C7D-1B01-AD24-443B9DFA0CD1}"/>
              </a:ext>
            </a:extLst>
          </p:cNvPr>
          <p:cNvSpPr>
            <a:spLocks noGrp="1"/>
          </p:cNvSpPr>
          <p:nvPr>
            <p:ph type="title"/>
          </p:nvPr>
        </p:nvSpPr>
        <p:spPr/>
        <p:txBody>
          <a:bodyPr/>
          <a:lstStyle/>
          <a:p>
            <a:r>
              <a:rPr lang="en-AU" dirty="0"/>
              <a:t>GEO – 2 Stream Reno</a:t>
            </a:r>
          </a:p>
        </p:txBody>
      </p:sp>
      <p:pic>
        <p:nvPicPr>
          <p:cNvPr id="12290" name="Picture 2">
            <a:extLst>
              <a:ext uri="{FF2B5EF4-FFF2-40B4-BE49-F238E27FC236}">
                <a16:creationId xmlns:a16="http://schemas.microsoft.com/office/drawing/2014/main" id="{80D7E517-7B90-A9EA-C796-10A672F56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837" y="933761"/>
            <a:ext cx="5605918" cy="393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53142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103D-0C7D-1B01-AD24-443B9DFA0CD1}"/>
              </a:ext>
            </a:extLst>
          </p:cNvPr>
          <p:cNvSpPr>
            <a:spLocks noGrp="1"/>
          </p:cNvSpPr>
          <p:nvPr>
            <p:ph type="title"/>
          </p:nvPr>
        </p:nvSpPr>
        <p:spPr/>
        <p:txBody>
          <a:bodyPr/>
          <a:lstStyle/>
          <a:p>
            <a:r>
              <a:rPr lang="en-AU" dirty="0"/>
              <a:t>GEO – 2 Stream Cubic</a:t>
            </a:r>
          </a:p>
        </p:txBody>
      </p:sp>
      <p:sp>
        <p:nvSpPr>
          <p:cNvPr id="3" name="Content Placeholder 2">
            <a:extLst>
              <a:ext uri="{FF2B5EF4-FFF2-40B4-BE49-F238E27FC236}">
                <a16:creationId xmlns:a16="http://schemas.microsoft.com/office/drawing/2014/main" id="{DD8D1F91-EB52-BAB0-CD90-8D6758045EA1}"/>
              </a:ext>
            </a:extLst>
          </p:cNvPr>
          <p:cNvSpPr>
            <a:spLocks noGrp="1"/>
          </p:cNvSpPr>
          <p:nvPr>
            <p:ph idx="1"/>
          </p:nvPr>
        </p:nvSpPr>
        <p:spPr/>
        <p:txBody>
          <a:bodyPr/>
          <a:lstStyle/>
          <a:p>
            <a:endParaRPr lang="en-AU" dirty="0"/>
          </a:p>
        </p:txBody>
      </p:sp>
      <p:pic>
        <p:nvPicPr>
          <p:cNvPr id="14338" name="Picture 2">
            <a:extLst>
              <a:ext uri="{FF2B5EF4-FFF2-40B4-BE49-F238E27FC236}">
                <a16:creationId xmlns:a16="http://schemas.microsoft.com/office/drawing/2014/main" id="{FBA88708-31F1-F499-F1A6-FD165CF25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56" y="1043609"/>
            <a:ext cx="5669622" cy="3980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17701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E6291-62C7-7D19-08EE-C4CD3C9589FD}"/>
              </a:ext>
            </a:extLst>
          </p:cNvPr>
          <p:cNvSpPr>
            <a:spLocks noGrp="1"/>
          </p:cNvSpPr>
          <p:nvPr>
            <p:ph type="title"/>
          </p:nvPr>
        </p:nvSpPr>
        <p:spPr/>
        <p:txBody>
          <a:bodyPr/>
          <a:lstStyle/>
          <a:p>
            <a:r>
              <a:rPr lang="en-AU" dirty="0"/>
              <a:t>GEO – 2 Stream BBR</a:t>
            </a:r>
          </a:p>
        </p:txBody>
      </p:sp>
      <p:sp>
        <p:nvSpPr>
          <p:cNvPr id="3" name="Content Placeholder 2">
            <a:extLst>
              <a:ext uri="{FF2B5EF4-FFF2-40B4-BE49-F238E27FC236}">
                <a16:creationId xmlns:a16="http://schemas.microsoft.com/office/drawing/2014/main" id="{9C428B66-2690-AFE8-2025-3172C7EE9FAF}"/>
              </a:ext>
            </a:extLst>
          </p:cNvPr>
          <p:cNvSpPr>
            <a:spLocks noGrp="1"/>
          </p:cNvSpPr>
          <p:nvPr>
            <p:ph idx="1"/>
          </p:nvPr>
        </p:nvSpPr>
        <p:spPr/>
        <p:txBody>
          <a:bodyPr/>
          <a:lstStyle/>
          <a:p>
            <a:endParaRPr lang="en-AU"/>
          </a:p>
        </p:txBody>
      </p:sp>
      <p:pic>
        <p:nvPicPr>
          <p:cNvPr id="15362" name="Picture 2">
            <a:extLst>
              <a:ext uri="{FF2B5EF4-FFF2-40B4-BE49-F238E27FC236}">
                <a16:creationId xmlns:a16="http://schemas.microsoft.com/office/drawing/2014/main" id="{B138081B-BE79-0033-BEFD-DF610DEF0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496" y="1089112"/>
            <a:ext cx="5519873" cy="387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9213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BE376E-BFDD-443D-7330-486FBFB15F84}"/>
              </a:ext>
            </a:extLst>
          </p:cNvPr>
          <p:cNvPicPr>
            <a:picLocks noGrp="1" noChangeAspect="1"/>
          </p:cNvPicPr>
          <p:nvPr>
            <p:ph idx="1"/>
          </p:nvPr>
        </p:nvPicPr>
        <p:blipFill>
          <a:blip r:embed="rId2"/>
          <a:stretch>
            <a:fillRect/>
          </a:stretch>
        </p:blipFill>
        <p:spPr>
          <a:xfrm>
            <a:off x="149088" y="3227663"/>
            <a:ext cx="3441424" cy="1659258"/>
          </a:xfrm>
        </p:spPr>
      </p:pic>
      <p:pic>
        <p:nvPicPr>
          <p:cNvPr id="7" name="Picture 6">
            <a:extLst>
              <a:ext uri="{FF2B5EF4-FFF2-40B4-BE49-F238E27FC236}">
                <a16:creationId xmlns:a16="http://schemas.microsoft.com/office/drawing/2014/main" id="{1B44C4C3-384D-5907-B8D7-7AA0F087B5FD}"/>
              </a:ext>
            </a:extLst>
          </p:cNvPr>
          <p:cNvPicPr>
            <a:picLocks noChangeAspect="1"/>
          </p:cNvPicPr>
          <p:nvPr/>
        </p:nvPicPr>
        <p:blipFill rotWithShape="1">
          <a:blip r:embed="rId3"/>
          <a:srcRect b="43127"/>
          <a:stretch/>
        </p:blipFill>
        <p:spPr>
          <a:xfrm>
            <a:off x="3240157" y="1407620"/>
            <a:ext cx="5829300" cy="2340666"/>
          </a:xfrm>
          <a:prstGeom prst="rect">
            <a:avLst/>
          </a:prstGeom>
        </p:spPr>
      </p:pic>
      <p:pic>
        <p:nvPicPr>
          <p:cNvPr id="9" name="Picture 8">
            <a:extLst>
              <a:ext uri="{FF2B5EF4-FFF2-40B4-BE49-F238E27FC236}">
                <a16:creationId xmlns:a16="http://schemas.microsoft.com/office/drawing/2014/main" id="{61C8BEA7-22BC-5E16-A6AE-5778F6203480}"/>
              </a:ext>
            </a:extLst>
          </p:cNvPr>
          <p:cNvPicPr>
            <a:picLocks noChangeAspect="1"/>
          </p:cNvPicPr>
          <p:nvPr/>
        </p:nvPicPr>
        <p:blipFill>
          <a:blip r:embed="rId4"/>
          <a:stretch>
            <a:fillRect/>
          </a:stretch>
        </p:blipFill>
        <p:spPr>
          <a:xfrm>
            <a:off x="497756" y="523518"/>
            <a:ext cx="2557728" cy="2340665"/>
          </a:xfrm>
          <a:prstGeom prst="rect">
            <a:avLst/>
          </a:prstGeom>
        </p:spPr>
      </p:pic>
      <p:sp>
        <p:nvSpPr>
          <p:cNvPr id="2" name="TextBox 1">
            <a:extLst>
              <a:ext uri="{FF2B5EF4-FFF2-40B4-BE49-F238E27FC236}">
                <a16:creationId xmlns:a16="http://schemas.microsoft.com/office/drawing/2014/main" id="{02343509-98E0-4A1E-255E-0F2D6947339B}"/>
              </a:ext>
            </a:extLst>
          </p:cNvPr>
          <p:cNvSpPr txBox="1"/>
          <p:nvPr/>
        </p:nvSpPr>
        <p:spPr>
          <a:xfrm>
            <a:off x="615412" y="2864183"/>
            <a:ext cx="1101584" cy="173124"/>
          </a:xfrm>
          <a:prstGeom prst="rect">
            <a:avLst/>
          </a:prstGeom>
          <a:noFill/>
        </p:spPr>
        <p:txBody>
          <a:bodyPr wrap="none" rtlCol="0">
            <a:spAutoFit/>
          </a:bodyPr>
          <a:lstStyle/>
          <a:p>
            <a:r>
              <a:rPr lang="en-AU" sz="525" dirty="0"/>
              <a:t>screenshot from </a:t>
            </a:r>
            <a:r>
              <a:rPr lang="en-AU" sz="525" dirty="0" err="1"/>
              <a:t>starwatch</a:t>
            </a:r>
            <a:r>
              <a:rPr lang="en-AU" sz="525" dirty="0"/>
              <a:t> app</a:t>
            </a:r>
          </a:p>
        </p:txBody>
      </p:sp>
      <p:sp>
        <p:nvSpPr>
          <p:cNvPr id="3" name="TextBox 2">
            <a:extLst>
              <a:ext uri="{FF2B5EF4-FFF2-40B4-BE49-F238E27FC236}">
                <a16:creationId xmlns:a16="http://schemas.microsoft.com/office/drawing/2014/main" id="{2A635F34-9F8A-1D67-B128-909C739E594C}"/>
              </a:ext>
            </a:extLst>
          </p:cNvPr>
          <p:cNvSpPr txBox="1"/>
          <p:nvPr/>
        </p:nvSpPr>
        <p:spPr>
          <a:xfrm>
            <a:off x="116785" y="4950319"/>
            <a:ext cx="3509294" cy="161583"/>
          </a:xfrm>
          <a:prstGeom prst="rect">
            <a:avLst/>
          </a:prstGeom>
          <a:noFill/>
        </p:spPr>
        <p:txBody>
          <a:bodyPr wrap="none" rtlCol="0">
            <a:spAutoFit/>
          </a:bodyPr>
          <a:lstStyle/>
          <a:p>
            <a:r>
              <a:rPr lang="en-AU" sz="450" dirty="0"/>
              <a:t>Screenshot: https://</a:t>
            </a:r>
            <a:r>
              <a:rPr lang="en-AU" sz="450" dirty="0" err="1"/>
              <a:t>asia.nikkei.com</a:t>
            </a:r>
            <a:r>
              <a:rPr lang="en-AU" sz="450" dirty="0"/>
              <a:t>/Business/Telecommunication/Elon-Musk-s-Starlink-launches-satellite-internet-service-in-Japan</a:t>
            </a:r>
          </a:p>
        </p:txBody>
      </p:sp>
      <p:sp>
        <p:nvSpPr>
          <p:cNvPr id="4" name="TextBox 3">
            <a:extLst>
              <a:ext uri="{FF2B5EF4-FFF2-40B4-BE49-F238E27FC236}">
                <a16:creationId xmlns:a16="http://schemas.microsoft.com/office/drawing/2014/main" id="{400AAE97-9434-0153-C2C5-188564FBAF01}"/>
              </a:ext>
            </a:extLst>
          </p:cNvPr>
          <p:cNvSpPr txBox="1"/>
          <p:nvPr/>
        </p:nvSpPr>
        <p:spPr>
          <a:xfrm>
            <a:off x="3677478" y="3748286"/>
            <a:ext cx="3767378" cy="173124"/>
          </a:xfrm>
          <a:prstGeom prst="rect">
            <a:avLst/>
          </a:prstGeom>
          <a:noFill/>
        </p:spPr>
        <p:txBody>
          <a:bodyPr wrap="none" rtlCol="0">
            <a:spAutoFit/>
          </a:bodyPr>
          <a:lstStyle/>
          <a:p>
            <a:r>
              <a:rPr lang="en-AU" sz="525" dirty="0"/>
              <a:t>Screenshot - https://</a:t>
            </a:r>
            <a:r>
              <a:rPr lang="en-AU" sz="525" dirty="0" err="1"/>
              <a:t>www.theverge.com</a:t>
            </a:r>
            <a:r>
              <a:rPr lang="en-AU" sz="525" dirty="0"/>
              <a:t>/2022/8/25/23320722/</a:t>
            </a:r>
            <a:r>
              <a:rPr lang="en-AU" sz="525" dirty="0" err="1"/>
              <a:t>spacex</a:t>
            </a:r>
            <a:r>
              <a:rPr lang="en-AU" sz="525" dirty="0"/>
              <a:t>-</a:t>
            </a:r>
            <a:r>
              <a:rPr lang="en-AU" sz="525" dirty="0" err="1"/>
              <a:t>starlink</a:t>
            </a:r>
            <a:r>
              <a:rPr lang="en-AU" sz="525" dirty="0"/>
              <a:t>-</a:t>
            </a:r>
            <a:r>
              <a:rPr lang="en-AU" sz="525" dirty="0" err="1"/>
              <a:t>t-mobile</a:t>
            </a:r>
            <a:r>
              <a:rPr lang="en-AU" sz="525" dirty="0"/>
              <a:t>-satellite-internet-mobile-messaging</a:t>
            </a:r>
          </a:p>
        </p:txBody>
      </p:sp>
      <p:sp>
        <p:nvSpPr>
          <p:cNvPr id="6" name="TextBox 5">
            <a:extLst>
              <a:ext uri="{FF2B5EF4-FFF2-40B4-BE49-F238E27FC236}">
                <a16:creationId xmlns:a16="http://schemas.microsoft.com/office/drawing/2014/main" id="{7860307A-1B8D-EEB4-65AD-3D48F08C7904}"/>
              </a:ext>
            </a:extLst>
          </p:cNvPr>
          <p:cNvSpPr txBox="1"/>
          <p:nvPr/>
        </p:nvSpPr>
        <p:spPr>
          <a:xfrm>
            <a:off x="3358055" y="409903"/>
            <a:ext cx="4288993"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AU" sz="3200" b="0" i="0" u="none" strike="noStrike" cap="none" spc="0" normalizeH="0" baseline="0" dirty="0">
                <a:ln>
                  <a:noFill/>
                </a:ln>
                <a:solidFill>
                  <a:schemeClr val="accent5">
                    <a:lumMod val="50000"/>
                  </a:schemeClr>
                </a:solidFill>
                <a:effectLst/>
                <a:uFillTx/>
                <a:latin typeface="Powderfinger Type" panose="02020709070000000403" pitchFamily="49" charset="77"/>
                <a:sym typeface="Arial"/>
              </a:rPr>
              <a:t>LEOs in the News </a:t>
            </a:r>
          </a:p>
        </p:txBody>
      </p:sp>
    </p:spTree>
    <p:extLst>
      <p:ext uri="{BB962C8B-B14F-4D97-AF65-F5344CB8AC3E}">
        <p14:creationId xmlns:p14="http://schemas.microsoft.com/office/powerpoint/2010/main" val="41159594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1F58F-75B2-E467-E2C0-7C90D383865D}"/>
              </a:ext>
            </a:extLst>
          </p:cNvPr>
          <p:cNvSpPr>
            <a:spLocks noGrp="1"/>
          </p:cNvSpPr>
          <p:nvPr>
            <p:ph type="title"/>
          </p:nvPr>
        </p:nvSpPr>
        <p:spPr/>
        <p:txBody>
          <a:bodyPr>
            <a:normAutofit fontScale="90000"/>
          </a:bodyPr>
          <a:lstStyle/>
          <a:p>
            <a:r>
              <a:rPr lang="en-AU" dirty="0"/>
              <a:t>Protocol Performance over a GEO circuit</a:t>
            </a:r>
          </a:p>
        </p:txBody>
      </p:sp>
      <p:sp>
        <p:nvSpPr>
          <p:cNvPr id="3" name="Content Placeholder 2">
            <a:extLst>
              <a:ext uri="{FF2B5EF4-FFF2-40B4-BE49-F238E27FC236}">
                <a16:creationId xmlns:a16="http://schemas.microsoft.com/office/drawing/2014/main" id="{86BFFF69-ED21-3B5E-7345-C28D0E7CD5F9}"/>
              </a:ext>
            </a:extLst>
          </p:cNvPr>
          <p:cNvSpPr>
            <a:spLocks noGrp="1"/>
          </p:cNvSpPr>
          <p:nvPr>
            <p:ph idx="1"/>
          </p:nvPr>
        </p:nvSpPr>
        <p:spPr/>
        <p:txBody>
          <a:bodyPr>
            <a:normAutofit fontScale="92500" lnSpcReduction="20000"/>
          </a:bodyPr>
          <a:lstStyle/>
          <a:p>
            <a:r>
              <a:rPr lang="en-AU" dirty="0"/>
              <a:t>While the ping times are relatively stable, the extended RTT time pushes the congestion protocol into areas of instability – this is likely due to the presence of deep queues in this product, in conjunction with the high delay of the path</a:t>
            </a:r>
          </a:p>
          <a:p>
            <a:r>
              <a:rPr lang="en-AU" dirty="0"/>
              <a:t>Both Reno and Cubic drop into instability after some 60 seconds. It is unclear whether this is protocol breakdown, or the impact of cross traffic on the tested flows within the GEO system</a:t>
            </a:r>
          </a:p>
          <a:p>
            <a:r>
              <a:rPr lang="en-AU" dirty="0"/>
              <a:t>BBR operates remarkably efficiently across this system, driving the link to the delivered capacity without the build up of a standing queue  - clearly BBR out-performs Reno and Cubic in this context</a:t>
            </a:r>
          </a:p>
          <a:p>
            <a:endParaRPr lang="en-AU" dirty="0"/>
          </a:p>
        </p:txBody>
      </p:sp>
    </p:spTree>
    <p:extLst>
      <p:ext uri="{BB962C8B-B14F-4D97-AF65-F5344CB8AC3E}">
        <p14:creationId xmlns:p14="http://schemas.microsoft.com/office/powerpoint/2010/main" val="166903108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5554F-9B17-A2E5-03EE-3852A0117053}"/>
              </a:ext>
            </a:extLst>
          </p:cNvPr>
          <p:cNvSpPr>
            <a:spLocks noGrp="1"/>
          </p:cNvSpPr>
          <p:nvPr>
            <p:ph type="title"/>
          </p:nvPr>
        </p:nvSpPr>
        <p:spPr/>
        <p:txBody>
          <a:bodyPr>
            <a:normAutofit fontScale="90000"/>
          </a:bodyPr>
          <a:lstStyle/>
          <a:p>
            <a:r>
              <a:rPr lang="en-AU" dirty="0"/>
              <a:t>Would a TCP accelerator help when using a GEO service?</a:t>
            </a:r>
          </a:p>
        </p:txBody>
      </p:sp>
      <p:sp>
        <p:nvSpPr>
          <p:cNvPr id="3" name="Content Placeholder 2">
            <a:extLst>
              <a:ext uri="{FF2B5EF4-FFF2-40B4-BE49-F238E27FC236}">
                <a16:creationId xmlns:a16="http://schemas.microsoft.com/office/drawing/2014/main" id="{E2B214B0-4E54-7E19-894A-7AF743868C98}"/>
              </a:ext>
            </a:extLst>
          </p:cNvPr>
          <p:cNvSpPr>
            <a:spLocks noGrp="1"/>
          </p:cNvSpPr>
          <p:nvPr>
            <p:ph idx="1"/>
          </p:nvPr>
        </p:nvSpPr>
        <p:spPr/>
        <p:txBody>
          <a:bodyPr>
            <a:normAutofit/>
          </a:bodyPr>
          <a:lstStyle/>
          <a:p>
            <a:r>
              <a:rPr lang="en-AU" dirty="0"/>
              <a:t>Yes and No!</a:t>
            </a:r>
          </a:p>
          <a:p>
            <a:endParaRPr lang="en-AU" dirty="0"/>
          </a:p>
        </p:txBody>
      </p:sp>
    </p:spTree>
    <p:extLst>
      <p:ext uri="{BB962C8B-B14F-4D97-AF65-F5344CB8AC3E}">
        <p14:creationId xmlns:p14="http://schemas.microsoft.com/office/powerpoint/2010/main" val="355144896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5554F-9B17-A2E5-03EE-3852A0117053}"/>
              </a:ext>
            </a:extLst>
          </p:cNvPr>
          <p:cNvSpPr>
            <a:spLocks noGrp="1"/>
          </p:cNvSpPr>
          <p:nvPr>
            <p:ph type="title"/>
          </p:nvPr>
        </p:nvSpPr>
        <p:spPr/>
        <p:txBody>
          <a:bodyPr>
            <a:normAutofit fontScale="90000"/>
          </a:bodyPr>
          <a:lstStyle/>
          <a:p>
            <a:r>
              <a:rPr lang="en-AU" dirty="0"/>
              <a:t>Would a TCP accelerator help when using a GEO service?</a:t>
            </a:r>
          </a:p>
        </p:txBody>
      </p:sp>
      <p:sp>
        <p:nvSpPr>
          <p:cNvPr id="3" name="Content Placeholder 2">
            <a:extLst>
              <a:ext uri="{FF2B5EF4-FFF2-40B4-BE49-F238E27FC236}">
                <a16:creationId xmlns:a16="http://schemas.microsoft.com/office/drawing/2014/main" id="{E2B214B0-4E54-7E19-894A-7AF743868C98}"/>
              </a:ext>
            </a:extLst>
          </p:cNvPr>
          <p:cNvSpPr>
            <a:spLocks noGrp="1"/>
          </p:cNvSpPr>
          <p:nvPr>
            <p:ph idx="1"/>
          </p:nvPr>
        </p:nvSpPr>
        <p:spPr/>
        <p:txBody>
          <a:bodyPr>
            <a:normAutofit lnSpcReduction="10000"/>
          </a:bodyPr>
          <a:lstStyle/>
          <a:p>
            <a:r>
              <a:rPr lang="en-AU" dirty="0"/>
              <a:t>Yes and No!</a:t>
            </a:r>
          </a:p>
          <a:p>
            <a:endParaRPr lang="en-AU" dirty="0"/>
          </a:p>
          <a:p>
            <a:r>
              <a:rPr lang="en-AU" dirty="0"/>
              <a:t>If the sender has insufficient internal buffer space to store a delay x bandwidth product of data in its local store then the sender will be </a:t>
            </a:r>
            <a:r>
              <a:rPr lang="en-AU" i="1" dirty="0"/>
              <a:t>buffer-limited</a:t>
            </a:r>
            <a:r>
              <a:rPr lang="en-AU" dirty="0"/>
              <a:t> when sending bulk data – in this case the addition of a network unit that essentially provides additional buffer space will help</a:t>
            </a:r>
          </a:p>
          <a:p>
            <a:r>
              <a:rPr lang="en-AU" dirty="0"/>
              <a:t>But if the sender has sufficient local buffer space than the network unit will have no effect</a:t>
            </a:r>
          </a:p>
        </p:txBody>
      </p:sp>
    </p:spTree>
    <p:extLst>
      <p:ext uri="{BB962C8B-B14F-4D97-AF65-F5344CB8AC3E}">
        <p14:creationId xmlns:p14="http://schemas.microsoft.com/office/powerpoint/2010/main" val="105558687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1E7B-925B-FABA-F7E6-C1A4E4BA3DA5}"/>
              </a:ext>
            </a:extLst>
          </p:cNvPr>
          <p:cNvSpPr>
            <a:spLocks noGrp="1"/>
          </p:cNvSpPr>
          <p:nvPr>
            <p:ph type="title"/>
          </p:nvPr>
        </p:nvSpPr>
        <p:spPr/>
        <p:txBody>
          <a:bodyPr/>
          <a:lstStyle/>
          <a:p>
            <a:r>
              <a:rPr lang="en-AU" dirty="0" err="1"/>
              <a:t>Starlink</a:t>
            </a:r>
            <a:r>
              <a:rPr lang="en-AU" dirty="0"/>
              <a:t> LEO service</a:t>
            </a:r>
          </a:p>
        </p:txBody>
      </p:sp>
      <p:pic>
        <p:nvPicPr>
          <p:cNvPr id="6" name="Content Placeholder 5">
            <a:extLst>
              <a:ext uri="{FF2B5EF4-FFF2-40B4-BE49-F238E27FC236}">
                <a16:creationId xmlns:a16="http://schemas.microsoft.com/office/drawing/2014/main" id="{0B5BD477-503C-0C31-1D95-0F1A608419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9040" y="1200150"/>
            <a:ext cx="3725921" cy="3424238"/>
          </a:xfrm>
        </p:spPr>
      </p:pic>
      <p:sp>
        <p:nvSpPr>
          <p:cNvPr id="7" name="TextBox 6">
            <a:extLst>
              <a:ext uri="{FF2B5EF4-FFF2-40B4-BE49-F238E27FC236}">
                <a16:creationId xmlns:a16="http://schemas.microsoft.com/office/drawing/2014/main" id="{6294A595-5F1B-75BA-69F3-ADC4080713C3}"/>
              </a:ext>
            </a:extLst>
          </p:cNvPr>
          <p:cNvSpPr txBox="1"/>
          <p:nvPr/>
        </p:nvSpPr>
        <p:spPr>
          <a:xfrm>
            <a:off x="3389586" y="4624388"/>
            <a:ext cx="186845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AU" sz="1200" b="0" i="0" u="none" strike="noStrike" cap="none" spc="0" normalizeH="0" baseline="0" dirty="0">
                <a:ln>
                  <a:noFill/>
                </a:ln>
                <a:solidFill>
                  <a:srgbClr val="000000"/>
                </a:solidFill>
                <a:effectLst/>
                <a:uFillTx/>
                <a:latin typeface="Arial"/>
                <a:ea typeface="Arial"/>
                <a:cs typeface="Arial"/>
                <a:sym typeface="Arial"/>
              </a:rPr>
              <a:t>https://</a:t>
            </a:r>
            <a:r>
              <a:rPr kumimoji="0" lang="en-AU" sz="1200" b="0" i="0" u="none" strike="noStrike" cap="none" spc="0" normalizeH="0" baseline="0" dirty="0" err="1">
                <a:ln>
                  <a:noFill/>
                </a:ln>
                <a:solidFill>
                  <a:srgbClr val="000000"/>
                </a:solidFill>
                <a:effectLst/>
                <a:uFillTx/>
                <a:latin typeface="Arial"/>
                <a:ea typeface="Arial"/>
                <a:cs typeface="Arial"/>
                <a:sym typeface="Arial"/>
              </a:rPr>
              <a:t>satellitemap.space</a:t>
            </a:r>
            <a:r>
              <a:rPr kumimoji="0" lang="en-AU" sz="1200" b="0" i="0" u="none" strike="noStrike" cap="none" spc="0" normalizeH="0" baseline="0" dirty="0">
                <a:ln>
                  <a:noFill/>
                </a:ln>
                <a:solidFill>
                  <a:srgbClr val="000000"/>
                </a:solidFill>
                <a:effectLst/>
                <a:uFillTx/>
                <a:latin typeface="Arial"/>
                <a:ea typeface="Arial"/>
                <a:cs typeface="Arial"/>
                <a:sym typeface="Arial"/>
              </a:rPr>
              <a:t>/</a:t>
            </a:r>
          </a:p>
        </p:txBody>
      </p:sp>
    </p:spTree>
    <p:extLst>
      <p:ext uri="{BB962C8B-B14F-4D97-AF65-F5344CB8AC3E}">
        <p14:creationId xmlns:p14="http://schemas.microsoft.com/office/powerpoint/2010/main" val="302711007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1E7B-925B-FABA-F7E6-C1A4E4BA3DA5}"/>
              </a:ext>
            </a:extLst>
          </p:cNvPr>
          <p:cNvSpPr>
            <a:spLocks noGrp="1"/>
          </p:cNvSpPr>
          <p:nvPr>
            <p:ph type="title"/>
          </p:nvPr>
        </p:nvSpPr>
        <p:spPr/>
        <p:txBody>
          <a:bodyPr/>
          <a:lstStyle/>
          <a:p>
            <a:r>
              <a:rPr lang="en-AU" dirty="0" err="1"/>
              <a:t>Starlink</a:t>
            </a:r>
            <a:r>
              <a:rPr lang="en-AU" dirty="0"/>
              <a:t> LEO service</a:t>
            </a:r>
          </a:p>
        </p:txBody>
      </p:sp>
      <p:sp>
        <p:nvSpPr>
          <p:cNvPr id="3" name="Content Placeholder 2">
            <a:extLst>
              <a:ext uri="{FF2B5EF4-FFF2-40B4-BE49-F238E27FC236}">
                <a16:creationId xmlns:a16="http://schemas.microsoft.com/office/drawing/2014/main" id="{0E9B1AFA-C6E5-3D88-B28C-0EEE613AE905}"/>
              </a:ext>
            </a:extLst>
          </p:cNvPr>
          <p:cNvSpPr>
            <a:spLocks noGrp="1"/>
          </p:cNvSpPr>
          <p:nvPr>
            <p:ph idx="1"/>
          </p:nvPr>
        </p:nvSpPr>
        <p:spPr>
          <a:xfrm>
            <a:off x="395536" y="1200150"/>
            <a:ext cx="8921885" cy="3423829"/>
          </a:xfrm>
        </p:spPr>
        <p:txBody>
          <a:bodyPr>
            <a:normAutofit/>
          </a:bodyPr>
          <a:lstStyle/>
          <a:p>
            <a:r>
              <a:rPr lang="en-AU" sz="2000" dirty="0"/>
              <a:t>3,200 in-service operational spacecraft, operating at an altitude of 550km</a:t>
            </a:r>
          </a:p>
          <a:p>
            <a:endParaRPr lang="en-AU" sz="2000" dirty="0"/>
          </a:p>
        </p:txBody>
      </p:sp>
      <p:pic>
        <p:nvPicPr>
          <p:cNvPr id="6" name="Picture 5">
            <a:extLst>
              <a:ext uri="{FF2B5EF4-FFF2-40B4-BE49-F238E27FC236}">
                <a16:creationId xmlns:a16="http://schemas.microsoft.com/office/drawing/2014/main" id="{30C70054-5A67-C121-EC04-4C09200A2D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456" y="1715781"/>
            <a:ext cx="7772400" cy="2777348"/>
          </a:xfrm>
          <a:prstGeom prst="rect">
            <a:avLst/>
          </a:prstGeom>
        </p:spPr>
      </p:pic>
      <p:sp>
        <p:nvSpPr>
          <p:cNvPr id="7" name="TextBox 6">
            <a:extLst>
              <a:ext uri="{FF2B5EF4-FFF2-40B4-BE49-F238E27FC236}">
                <a16:creationId xmlns:a16="http://schemas.microsoft.com/office/drawing/2014/main" id="{581E1843-4FDD-BC07-A57B-FAA983943E3A}"/>
              </a:ext>
            </a:extLst>
          </p:cNvPr>
          <p:cNvSpPr txBox="1"/>
          <p:nvPr/>
        </p:nvSpPr>
        <p:spPr>
          <a:xfrm>
            <a:off x="3389586" y="4624388"/>
            <a:ext cx="186845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AU" sz="1200" b="0" i="0" u="none" strike="noStrike" cap="none" spc="0" normalizeH="0" baseline="0" dirty="0">
                <a:ln>
                  <a:noFill/>
                </a:ln>
                <a:solidFill>
                  <a:srgbClr val="000000"/>
                </a:solidFill>
                <a:effectLst/>
                <a:uFillTx/>
                <a:latin typeface="Arial"/>
                <a:ea typeface="Arial"/>
                <a:cs typeface="Arial"/>
                <a:sym typeface="Arial"/>
              </a:rPr>
              <a:t>https://</a:t>
            </a:r>
            <a:r>
              <a:rPr kumimoji="0" lang="en-AU" sz="1200" b="0" i="0" u="none" strike="noStrike" cap="none" spc="0" normalizeH="0" baseline="0" dirty="0" err="1">
                <a:ln>
                  <a:noFill/>
                </a:ln>
                <a:solidFill>
                  <a:srgbClr val="000000"/>
                </a:solidFill>
                <a:effectLst/>
                <a:uFillTx/>
                <a:latin typeface="Arial"/>
                <a:ea typeface="Arial"/>
                <a:cs typeface="Arial"/>
                <a:sym typeface="Arial"/>
              </a:rPr>
              <a:t>satellitemap.space</a:t>
            </a:r>
            <a:r>
              <a:rPr kumimoji="0" lang="en-AU" sz="1200" b="0" i="0" u="none" strike="noStrike" cap="none" spc="0" normalizeH="0" baseline="0" dirty="0">
                <a:ln>
                  <a:noFill/>
                </a:ln>
                <a:solidFill>
                  <a:srgbClr val="000000"/>
                </a:solidFill>
                <a:effectLst/>
                <a:uFillTx/>
                <a:latin typeface="Arial"/>
                <a:ea typeface="Arial"/>
                <a:cs typeface="Arial"/>
                <a:sym typeface="Arial"/>
              </a:rPr>
              <a:t>/</a:t>
            </a:r>
          </a:p>
        </p:txBody>
      </p:sp>
    </p:spTree>
    <p:extLst>
      <p:ext uri="{BB962C8B-B14F-4D97-AF65-F5344CB8AC3E}">
        <p14:creationId xmlns:p14="http://schemas.microsoft.com/office/powerpoint/2010/main" val="281359895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1E7B-925B-FABA-F7E6-C1A4E4BA3DA5}"/>
              </a:ext>
            </a:extLst>
          </p:cNvPr>
          <p:cNvSpPr>
            <a:spLocks noGrp="1"/>
          </p:cNvSpPr>
          <p:nvPr>
            <p:ph type="title"/>
          </p:nvPr>
        </p:nvSpPr>
        <p:spPr/>
        <p:txBody>
          <a:bodyPr/>
          <a:lstStyle/>
          <a:p>
            <a:r>
              <a:rPr lang="en-AU" dirty="0" err="1"/>
              <a:t>Starlink</a:t>
            </a:r>
            <a:r>
              <a:rPr lang="en-AU" dirty="0"/>
              <a:t> LEO service</a:t>
            </a:r>
          </a:p>
        </p:txBody>
      </p:sp>
      <p:sp>
        <p:nvSpPr>
          <p:cNvPr id="3" name="Content Placeholder 2">
            <a:extLst>
              <a:ext uri="{FF2B5EF4-FFF2-40B4-BE49-F238E27FC236}">
                <a16:creationId xmlns:a16="http://schemas.microsoft.com/office/drawing/2014/main" id="{0E9B1AFA-C6E5-3D88-B28C-0EEE613AE905}"/>
              </a:ext>
            </a:extLst>
          </p:cNvPr>
          <p:cNvSpPr>
            <a:spLocks noGrp="1"/>
          </p:cNvSpPr>
          <p:nvPr>
            <p:ph idx="1"/>
          </p:nvPr>
        </p:nvSpPr>
        <p:spPr/>
        <p:txBody>
          <a:bodyPr>
            <a:normAutofit/>
          </a:bodyPr>
          <a:lstStyle/>
          <a:p>
            <a:r>
              <a:rPr lang="en-AU" sz="2000" dirty="0"/>
              <a:t>3,200 operational spacecraft, operating at an altitude of 550km</a:t>
            </a:r>
          </a:p>
          <a:p>
            <a:r>
              <a:rPr lang="en-AU" sz="2000" dirty="0"/>
              <a:t>One-way signal propagation time to reach the spacecraft varies between 1.8ms and 3.6ms (equivalent RTT of 7.3ms to 14.6ms)</a:t>
            </a:r>
          </a:p>
          <a:p>
            <a:r>
              <a:rPr lang="en-AU" sz="2000" dirty="0"/>
              <a:t>But that’s not what we see:</a:t>
            </a:r>
          </a:p>
          <a:p>
            <a:endParaRPr lang="en-AU" sz="2000" dirty="0"/>
          </a:p>
        </p:txBody>
      </p:sp>
      <p:sp>
        <p:nvSpPr>
          <p:cNvPr id="4" name="TextBox 3">
            <a:extLst>
              <a:ext uri="{FF2B5EF4-FFF2-40B4-BE49-F238E27FC236}">
                <a16:creationId xmlns:a16="http://schemas.microsoft.com/office/drawing/2014/main" id="{7747F212-60B5-783F-1E36-20A3B77B8BD0}"/>
              </a:ext>
            </a:extLst>
          </p:cNvPr>
          <p:cNvSpPr txBox="1"/>
          <p:nvPr/>
        </p:nvSpPr>
        <p:spPr>
          <a:xfrm>
            <a:off x="725717" y="3369365"/>
            <a:ext cx="7895110" cy="923330"/>
          </a:xfrm>
          <a:prstGeom prst="rect">
            <a:avLst/>
          </a:prstGeom>
          <a:noFill/>
        </p:spPr>
        <p:txBody>
          <a:bodyPr wrap="none" rtlCol="0">
            <a:spAutoFit/>
          </a:bodyPr>
          <a:lstStyle/>
          <a:p>
            <a:pPr algn="l"/>
            <a:r>
              <a:rPr lang="en-AU" sz="1350" dirty="0">
                <a:latin typeface="Courier New" panose="02070309020205020404" pitchFamily="49" charset="0"/>
              </a:rPr>
              <a:t>2000 packets transmitted, 1991 received, 0.45% packet loss, time 2009903ms</a:t>
            </a:r>
            <a:br>
              <a:rPr lang="en-AU" sz="1350" dirty="0">
                <a:latin typeface="Courier New" panose="02070309020205020404" pitchFamily="49" charset="0"/>
              </a:rPr>
            </a:br>
            <a:r>
              <a:rPr lang="en-AU" sz="1350" dirty="0" err="1">
                <a:latin typeface="Courier New" panose="02070309020205020404" pitchFamily="49" charset="0"/>
              </a:rPr>
              <a:t>rtt</a:t>
            </a:r>
            <a:r>
              <a:rPr lang="en-AU" sz="1350" dirty="0">
                <a:latin typeface="Courier New" panose="02070309020205020404" pitchFamily="49" charset="0"/>
              </a:rPr>
              <a:t> min/avg/max/</a:t>
            </a:r>
            <a:r>
              <a:rPr lang="en-AU" sz="1350" dirty="0" err="1">
                <a:latin typeface="Courier New" panose="02070309020205020404" pitchFamily="49" charset="0"/>
              </a:rPr>
              <a:t>mdev</a:t>
            </a:r>
            <a:r>
              <a:rPr lang="en-AU" sz="1350" dirty="0">
                <a:latin typeface="Courier New" panose="02070309020205020404" pitchFamily="49" charset="0"/>
              </a:rPr>
              <a:t> = 37.284/60.560/214.301/13.549 </a:t>
            </a:r>
            <a:r>
              <a:rPr lang="en-AU" sz="1350" dirty="0" err="1">
                <a:latin typeface="Courier New" panose="02070309020205020404" pitchFamily="49" charset="0"/>
              </a:rPr>
              <a:t>ms</a:t>
            </a:r>
            <a:endParaRPr lang="en-AU" sz="1350" dirty="0">
              <a:latin typeface="Courier New" panose="02070309020205020404" pitchFamily="49" charset="0"/>
            </a:endParaRPr>
          </a:p>
          <a:p>
            <a:br>
              <a:rPr lang="en-AU" sz="1350" dirty="0"/>
            </a:br>
            <a:endParaRPr lang="en-AU" sz="1350" dirty="0"/>
          </a:p>
        </p:txBody>
      </p:sp>
    </p:spTree>
    <p:extLst>
      <p:ext uri="{BB962C8B-B14F-4D97-AF65-F5344CB8AC3E}">
        <p14:creationId xmlns:p14="http://schemas.microsoft.com/office/powerpoint/2010/main" val="283967441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9E1F-7D18-0844-DA4A-32A6C68A9629}"/>
              </a:ext>
            </a:extLst>
          </p:cNvPr>
          <p:cNvSpPr>
            <a:spLocks noGrp="1"/>
          </p:cNvSpPr>
          <p:nvPr>
            <p:ph type="title"/>
          </p:nvPr>
        </p:nvSpPr>
        <p:spPr/>
        <p:txBody>
          <a:bodyPr/>
          <a:lstStyle/>
          <a:p>
            <a:r>
              <a:rPr lang="en-AU" dirty="0" err="1"/>
              <a:t>Starlink</a:t>
            </a:r>
            <a:r>
              <a:rPr lang="en-AU" dirty="0"/>
              <a:t> RTT Ping Times</a:t>
            </a:r>
          </a:p>
        </p:txBody>
      </p:sp>
      <p:pic>
        <p:nvPicPr>
          <p:cNvPr id="16386" name="Picture 2">
            <a:extLst>
              <a:ext uri="{FF2B5EF4-FFF2-40B4-BE49-F238E27FC236}">
                <a16:creationId xmlns:a16="http://schemas.microsoft.com/office/drawing/2014/main" id="{B2852493-5AD9-D1EA-BD5D-3C4BDDF11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4918" y="930592"/>
            <a:ext cx="5610432" cy="39390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F5394F-08CC-8EE6-AEB1-0B253AC87D26}"/>
              </a:ext>
            </a:extLst>
          </p:cNvPr>
          <p:cNvSpPr txBox="1"/>
          <p:nvPr/>
        </p:nvSpPr>
        <p:spPr>
          <a:xfrm>
            <a:off x="131156" y="1806370"/>
            <a:ext cx="3492462" cy="1015663"/>
          </a:xfrm>
          <a:prstGeom prst="rect">
            <a:avLst/>
          </a:prstGeom>
          <a:noFill/>
        </p:spPr>
        <p:txBody>
          <a:bodyPr wrap="square" rtlCol="0">
            <a:spAutoFit/>
          </a:bodyPr>
          <a:lstStyle/>
          <a:p>
            <a:r>
              <a:rPr lang="en-AU" sz="1500" dirty="0"/>
              <a:t>We are seeing:</a:t>
            </a:r>
          </a:p>
          <a:p>
            <a:r>
              <a:rPr lang="en-AU" sz="1500" dirty="0"/>
              <a:t>12ms terrestrial component, </a:t>
            </a:r>
          </a:p>
          <a:p>
            <a:r>
              <a:rPr lang="en-AU" sz="1500" dirty="0"/>
              <a:t>7ms/14ms propagation component,</a:t>
            </a:r>
          </a:p>
          <a:p>
            <a:r>
              <a:rPr lang="en-AU" sz="1500" b="1" dirty="0"/>
              <a:t>30ms for codec/</a:t>
            </a:r>
            <a:r>
              <a:rPr lang="en-AU" sz="1500" b="1" dirty="0" err="1"/>
              <a:t>fec</a:t>
            </a:r>
            <a:r>
              <a:rPr lang="en-AU" sz="1500" b="1" dirty="0"/>
              <a:t>/switching</a:t>
            </a:r>
          </a:p>
        </p:txBody>
      </p:sp>
    </p:spTree>
    <p:extLst>
      <p:ext uri="{BB962C8B-B14F-4D97-AF65-F5344CB8AC3E}">
        <p14:creationId xmlns:p14="http://schemas.microsoft.com/office/powerpoint/2010/main" val="376781194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75585-4567-E5D2-12D4-BB8FD992300C}"/>
              </a:ext>
            </a:extLst>
          </p:cNvPr>
          <p:cNvSpPr>
            <a:spLocks noGrp="1"/>
          </p:cNvSpPr>
          <p:nvPr>
            <p:ph type="title"/>
          </p:nvPr>
        </p:nvSpPr>
        <p:spPr/>
        <p:txBody>
          <a:bodyPr/>
          <a:lstStyle/>
          <a:p>
            <a:r>
              <a:rPr lang="en-AU" dirty="0" err="1"/>
              <a:t>Starlink</a:t>
            </a:r>
            <a:r>
              <a:rPr lang="en-AU" dirty="0"/>
              <a:t> – 2 Stream Reno</a:t>
            </a:r>
          </a:p>
        </p:txBody>
      </p:sp>
      <p:pic>
        <p:nvPicPr>
          <p:cNvPr id="17410" name="Picture 2">
            <a:extLst>
              <a:ext uri="{FF2B5EF4-FFF2-40B4-BE49-F238E27FC236}">
                <a16:creationId xmlns:a16="http://schemas.microsoft.com/office/drawing/2014/main" id="{614E372D-93BD-9F7A-90FE-577E32602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1728" y="935755"/>
            <a:ext cx="5409165" cy="37977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66D495-DEB0-929C-0642-E3F4B172983A}"/>
              </a:ext>
            </a:extLst>
          </p:cNvPr>
          <p:cNvSpPr txBox="1"/>
          <p:nvPr/>
        </p:nvSpPr>
        <p:spPr>
          <a:xfrm>
            <a:off x="372718" y="1654865"/>
            <a:ext cx="3175552" cy="1131079"/>
          </a:xfrm>
          <a:prstGeom prst="rect">
            <a:avLst/>
          </a:prstGeom>
          <a:noFill/>
        </p:spPr>
        <p:txBody>
          <a:bodyPr wrap="square" rtlCol="0">
            <a:spAutoFit/>
          </a:bodyPr>
          <a:lstStyle/>
          <a:p>
            <a:r>
              <a:rPr lang="en-AU" sz="1350" dirty="0"/>
              <a:t>Relatively unimpressive performance.</a:t>
            </a:r>
          </a:p>
          <a:p>
            <a:endParaRPr lang="en-AU" sz="1350" dirty="0"/>
          </a:p>
          <a:p>
            <a:r>
              <a:rPr lang="en-AU" sz="1350" dirty="0"/>
              <a:t>There appears to be imposed packet loss events that hampers Reno inflating the sending rate</a:t>
            </a:r>
          </a:p>
        </p:txBody>
      </p:sp>
    </p:spTree>
    <p:extLst>
      <p:ext uri="{BB962C8B-B14F-4D97-AF65-F5344CB8AC3E}">
        <p14:creationId xmlns:p14="http://schemas.microsoft.com/office/powerpoint/2010/main" val="154266133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D41BA-F788-5D99-B24D-31261DE0A501}"/>
              </a:ext>
            </a:extLst>
          </p:cNvPr>
          <p:cNvSpPr>
            <a:spLocks noGrp="1"/>
          </p:cNvSpPr>
          <p:nvPr>
            <p:ph type="title"/>
          </p:nvPr>
        </p:nvSpPr>
        <p:spPr/>
        <p:txBody>
          <a:bodyPr/>
          <a:lstStyle/>
          <a:p>
            <a:r>
              <a:rPr lang="en-AU" dirty="0" err="1"/>
              <a:t>Starlink</a:t>
            </a:r>
            <a:r>
              <a:rPr lang="en-AU" dirty="0"/>
              <a:t> – 2 Stream Cubic</a:t>
            </a:r>
          </a:p>
        </p:txBody>
      </p:sp>
      <p:pic>
        <p:nvPicPr>
          <p:cNvPr id="18434" name="Picture 2">
            <a:extLst>
              <a:ext uri="{FF2B5EF4-FFF2-40B4-BE49-F238E27FC236}">
                <a16:creationId xmlns:a16="http://schemas.microsoft.com/office/drawing/2014/main" id="{931E15CF-798F-7769-38B7-6DBF78E29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872" y="1018114"/>
            <a:ext cx="5648387" cy="39657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856137-3528-2339-7C12-3855003B46C1}"/>
              </a:ext>
            </a:extLst>
          </p:cNvPr>
          <p:cNvSpPr txBox="1"/>
          <p:nvPr/>
        </p:nvSpPr>
        <p:spPr>
          <a:xfrm>
            <a:off x="179106" y="1892974"/>
            <a:ext cx="3175552" cy="1546577"/>
          </a:xfrm>
          <a:prstGeom prst="rect">
            <a:avLst/>
          </a:prstGeom>
          <a:noFill/>
        </p:spPr>
        <p:txBody>
          <a:bodyPr wrap="square" rtlCol="0">
            <a:spAutoFit/>
          </a:bodyPr>
          <a:lstStyle/>
          <a:p>
            <a:r>
              <a:rPr lang="en-AU" sz="1350" dirty="0"/>
              <a:t>Also unimpressive performance.</a:t>
            </a:r>
          </a:p>
          <a:p>
            <a:endParaRPr lang="en-AU" sz="1350" dirty="0"/>
          </a:p>
          <a:p>
            <a:r>
              <a:rPr lang="en-AU" sz="1350" dirty="0"/>
              <a:t>Cubic appears to be more stable than Reno, but still fails to open up its sending rate over time, so the higher stability is achieved at a cost of lower overall throughput</a:t>
            </a:r>
          </a:p>
        </p:txBody>
      </p:sp>
    </p:spTree>
    <p:extLst>
      <p:ext uri="{BB962C8B-B14F-4D97-AF65-F5344CB8AC3E}">
        <p14:creationId xmlns:p14="http://schemas.microsoft.com/office/powerpoint/2010/main" val="278172494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FB9C-34B5-9C0A-609A-5D783A48D6F9}"/>
              </a:ext>
            </a:extLst>
          </p:cNvPr>
          <p:cNvSpPr>
            <a:spLocks noGrp="1"/>
          </p:cNvSpPr>
          <p:nvPr>
            <p:ph type="title"/>
          </p:nvPr>
        </p:nvSpPr>
        <p:spPr/>
        <p:txBody>
          <a:bodyPr/>
          <a:lstStyle/>
          <a:p>
            <a:r>
              <a:rPr lang="en-AU" dirty="0" err="1"/>
              <a:t>Starlink</a:t>
            </a:r>
            <a:r>
              <a:rPr lang="en-AU" dirty="0"/>
              <a:t> – 2 Stream BBR</a:t>
            </a:r>
          </a:p>
        </p:txBody>
      </p:sp>
      <p:pic>
        <p:nvPicPr>
          <p:cNvPr id="19458" name="Picture 2">
            <a:extLst>
              <a:ext uri="{FF2B5EF4-FFF2-40B4-BE49-F238E27FC236}">
                <a16:creationId xmlns:a16="http://schemas.microsoft.com/office/drawing/2014/main" id="{8C713F4B-6D21-AE9E-CB1B-39C523363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1729" y="994172"/>
            <a:ext cx="5519873" cy="38754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E16117-2736-5AE6-B72C-5CD8F28B0522}"/>
              </a:ext>
            </a:extLst>
          </p:cNvPr>
          <p:cNvSpPr txBox="1"/>
          <p:nvPr/>
        </p:nvSpPr>
        <p:spPr>
          <a:xfrm>
            <a:off x="216177" y="1379054"/>
            <a:ext cx="3175552" cy="2677656"/>
          </a:xfrm>
          <a:prstGeom prst="rect">
            <a:avLst/>
          </a:prstGeom>
          <a:noFill/>
        </p:spPr>
        <p:txBody>
          <a:bodyPr wrap="square" rtlCol="0">
            <a:spAutoFit/>
          </a:bodyPr>
          <a:lstStyle/>
          <a:p>
            <a:r>
              <a:rPr lang="en-AU" sz="1200" dirty="0"/>
              <a:t>BBR seems to be better positioned to extract  performance from a variable platform in loss and jitter terms- it is able to operate 3 – 5 times the speed of Cubic or Reno between the same endpoints</a:t>
            </a:r>
          </a:p>
          <a:p>
            <a:endParaRPr lang="en-AU" sz="1200" dirty="0"/>
          </a:p>
          <a:p>
            <a:r>
              <a:rPr lang="en-AU" sz="1200" dirty="0"/>
              <a:t>The packet loss rate is higher than expected, and this may be an outcome of the combination of using phase array antennae that are tracking satellites that are moving through the sky at a relative speed of 1 degree of elevation every 15 seconds, together with the need to perform satellite handover at regular intervals.</a:t>
            </a:r>
          </a:p>
        </p:txBody>
      </p:sp>
    </p:spTree>
    <p:extLst>
      <p:ext uri="{BB962C8B-B14F-4D97-AF65-F5344CB8AC3E}">
        <p14:creationId xmlns:p14="http://schemas.microsoft.com/office/powerpoint/2010/main" val="42728924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4723A-EAE0-09B0-06B5-EE93BFE17653}"/>
              </a:ext>
            </a:extLst>
          </p:cNvPr>
          <p:cNvSpPr>
            <a:spLocks noGrp="1"/>
          </p:cNvSpPr>
          <p:nvPr>
            <p:ph type="title"/>
          </p:nvPr>
        </p:nvSpPr>
        <p:spPr/>
        <p:txBody>
          <a:bodyPr/>
          <a:lstStyle/>
          <a:p>
            <a:r>
              <a:rPr lang="en-AU" dirty="0"/>
              <a:t>Newtonian Physics</a:t>
            </a:r>
          </a:p>
        </p:txBody>
      </p:sp>
      <p:sp>
        <p:nvSpPr>
          <p:cNvPr id="3" name="Content Placeholder 2">
            <a:extLst>
              <a:ext uri="{FF2B5EF4-FFF2-40B4-BE49-F238E27FC236}">
                <a16:creationId xmlns:a16="http://schemas.microsoft.com/office/drawing/2014/main" id="{7710A3E7-26FB-35E9-DDD1-1454B7CB931B}"/>
              </a:ext>
            </a:extLst>
          </p:cNvPr>
          <p:cNvSpPr>
            <a:spLocks noGrp="1"/>
          </p:cNvSpPr>
          <p:nvPr>
            <p:ph idx="1"/>
          </p:nvPr>
        </p:nvSpPr>
        <p:spPr>
          <a:xfrm>
            <a:off x="628650" y="1369219"/>
            <a:ext cx="4052681" cy="3263504"/>
          </a:xfrm>
        </p:spPr>
        <p:txBody>
          <a:bodyPr>
            <a:normAutofit fontScale="85000" lnSpcReduction="20000"/>
          </a:bodyPr>
          <a:lstStyle/>
          <a:p>
            <a:r>
              <a:rPr lang="en-AU" dirty="0"/>
              <a:t>If you fire a projectile with a speed greater than 11.2Km/sec it will not fall back to earth, and instead head away from earth never to return</a:t>
            </a:r>
          </a:p>
          <a:p>
            <a:r>
              <a:rPr lang="en-AU" dirty="0"/>
              <a:t>On the other hand if you incline the aiming trajectory and fire it at the critical speed it will settle into an orbit around the earth</a:t>
            </a:r>
          </a:p>
          <a:p>
            <a:r>
              <a:rPr lang="en-AU" dirty="0"/>
              <a:t>The higher the altitude the lower the orbital speed</a:t>
            </a:r>
          </a:p>
        </p:txBody>
      </p:sp>
      <p:pic>
        <p:nvPicPr>
          <p:cNvPr id="4" name="Picture 3">
            <a:extLst>
              <a:ext uri="{FF2B5EF4-FFF2-40B4-BE49-F238E27FC236}">
                <a16:creationId xmlns:a16="http://schemas.microsoft.com/office/drawing/2014/main" id="{1213E999-2E98-EC3B-2E70-9D41F389148B}"/>
              </a:ext>
            </a:extLst>
          </p:cNvPr>
          <p:cNvPicPr>
            <a:picLocks noChangeAspect="1"/>
          </p:cNvPicPr>
          <p:nvPr/>
        </p:nvPicPr>
        <p:blipFill>
          <a:blip r:embed="rId2"/>
          <a:stretch>
            <a:fillRect/>
          </a:stretch>
        </p:blipFill>
        <p:spPr>
          <a:xfrm>
            <a:off x="5009186" y="2189197"/>
            <a:ext cx="3759612" cy="1731790"/>
          </a:xfrm>
          <a:prstGeom prst="rect">
            <a:avLst/>
          </a:prstGeom>
        </p:spPr>
      </p:pic>
    </p:spTree>
    <p:extLst>
      <p:ext uri="{BB962C8B-B14F-4D97-AF65-F5344CB8AC3E}">
        <p14:creationId xmlns:p14="http://schemas.microsoft.com/office/powerpoint/2010/main" val="194696557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758BB-9D57-5B00-C402-A6D929A95F04}"/>
              </a:ext>
            </a:extLst>
          </p:cNvPr>
          <p:cNvSpPr>
            <a:spLocks noGrp="1"/>
          </p:cNvSpPr>
          <p:nvPr>
            <p:ph type="title"/>
          </p:nvPr>
        </p:nvSpPr>
        <p:spPr/>
        <p:txBody>
          <a:bodyPr/>
          <a:lstStyle/>
          <a:p>
            <a:r>
              <a:rPr lang="en-AU" dirty="0"/>
              <a:t>Observations from this data</a:t>
            </a:r>
          </a:p>
        </p:txBody>
      </p:sp>
      <p:sp>
        <p:nvSpPr>
          <p:cNvPr id="3" name="Content Placeholder 2">
            <a:extLst>
              <a:ext uri="{FF2B5EF4-FFF2-40B4-BE49-F238E27FC236}">
                <a16:creationId xmlns:a16="http://schemas.microsoft.com/office/drawing/2014/main" id="{E03CA1E5-157E-CB87-5F3C-E9FF32037779}"/>
              </a:ext>
            </a:extLst>
          </p:cNvPr>
          <p:cNvSpPr>
            <a:spLocks noGrp="1"/>
          </p:cNvSpPr>
          <p:nvPr>
            <p:ph idx="1"/>
          </p:nvPr>
        </p:nvSpPr>
        <p:spPr/>
        <p:txBody>
          <a:bodyPr>
            <a:normAutofit fontScale="70000" lnSpcReduction="20000"/>
          </a:bodyPr>
          <a:lstStyle/>
          <a:p>
            <a:r>
              <a:rPr lang="en-AU" dirty="0"/>
              <a:t>LEO services should clearly out-perform a GEO service – but the results are not so clearly differentiated</a:t>
            </a:r>
          </a:p>
          <a:p>
            <a:pPr marL="342900" lvl="1" indent="0">
              <a:buNone/>
            </a:pPr>
            <a:r>
              <a:rPr lang="en-AU" dirty="0"/>
              <a:t>The GEO services appear to operate with a highly level of stability which tend to allow the loss-based TCP protocols to operate efficiently even with the extended delay</a:t>
            </a:r>
          </a:p>
          <a:p>
            <a:pPr marL="342900" lvl="1" indent="0">
              <a:buNone/>
            </a:pPr>
            <a:r>
              <a:rPr lang="en-AU" dirty="0"/>
              <a:t>The LEO services have a far more responsive feedback loop due to the lower RTT</a:t>
            </a:r>
          </a:p>
          <a:p>
            <a:r>
              <a:rPr lang="en-AU" dirty="0"/>
              <a:t>BBR is still clearly a better flow algorithm than loss-based TCP in this space: this applies to Fibre, LEO and GEO!</a:t>
            </a:r>
          </a:p>
          <a:p>
            <a:r>
              <a:rPr lang="en-AU" dirty="0"/>
              <a:t>Don’t throw away your terrestrial fibre!</a:t>
            </a:r>
          </a:p>
          <a:p>
            <a:pPr marL="342900" lvl="1" indent="0">
              <a:buNone/>
            </a:pPr>
            <a:r>
              <a:rPr lang="en-AU" dirty="0"/>
              <a:t>Capacity, stability and protocol performance on fibre-based system are clearly better than satellite paths, if they are available and suit your needs</a:t>
            </a:r>
          </a:p>
        </p:txBody>
      </p:sp>
    </p:spTree>
    <p:extLst>
      <p:ext uri="{BB962C8B-B14F-4D97-AF65-F5344CB8AC3E}">
        <p14:creationId xmlns:p14="http://schemas.microsoft.com/office/powerpoint/2010/main" val="152067019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F05BC-569A-5AEB-D32E-2867DFD1838A}"/>
              </a:ext>
            </a:extLst>
          </p:cNvPr>
          <p:cNvSpPr>
            <a:spLocks noGrp="1"/>
          </p:cNvSpPr>
          <p:nvPr>
            <p:ph type="title"/>
          </p:nvPr>
        </p:nvSpPr>
        <p:spPr/>
        <p:txBody>
          <a:bodyPr/>
          <a:lstStyle/>
          <a:p>
            <a:r>
              <a:rPr lang="en-AU" dirty="0"/>
              <a:t>More measurements needed …</a:t>
            </a:r>
          </a:p>
        </p:txBody>
      </p:sp>
      <p:sp>
        <p:nvSpPr>
          <p:cNvPr id="3" name="Content Placeholder 2">
            <a:extLst>
              <a:ext uri="{FF2B5EF4-FFF2-40B4-BE49-F238E27FC236}">
                <a16:creationId xmlns:a16="http://schemas.microsoft.com/office/drawing/2014/main" id="{D4B9257F-B823-C86E-01C8-A023B2A35228}"/>
              </a:ext>
            </a:extLst>
          </p:cNvPr>
          <p:cNvSpPr>
            <a:spLocks noGrp="1"/>
          </p:cNvSpPr>
          <p:nvPr>
            <p:ph idx="1"/>
          </p:nvPr>
        </p:nvSpPr>
        <p:spPr/>
        <p:txBody>
          <a:bodyPr>
            <a:normAutofit fontScale="85000" lnSpcReduction="10000"/>
          </a:bodyPr>
          <a:lstStyle/>
          <a:p>
            <a:r>
              <a:rPr lang="en-AU" dirty="0"/>
              <a:t>Is </a:t>
            </a:r>
            <a:r>
              <a:rPr lang="en-AU" i="1" dirty="0"/>
              <a:t>iperf3</a:t>
            </a:r>
            <a:r>
              <a:rPr lang="en-AU" dirty="0"/>
              <a:t> on Linux the right measurement tool?</a:t>
            </a:r>
          </a:p>
          <a:p>
            <a:r>
              <a:rPr lang="en-AU" dirty="0"/>
              <a:t>Can we bypass the Linux kernel baggage and measure the ‘raw’ TCP protocol performance?</a:t>
            </a:r>
          </a:p>
          <a:p>
            <a:r>
              <a:rPr lang="en-AU" dirty="0"/>
              <a:t>Would using QUIC provide a different view of protocol performance?</a:t>
            </a:r>
          </a:p>
          <a:p>
            <a:r>
              <a:rPr lang="en-AU" dirty="0"/>
              <a:t>How do LEO services compare to 5G?</a:t>
            </a:r>
          </a:p>
          <a:p>
            <a:r>
              <a:rPr lang="en-AU" dirty="0"/>
              <a:t>Speed vs stability?</a:t>
            </a:r>
          </a:p>
          <a:p>
            <a:pPr lvl="1"/>
            <a:r>
              <a:rPr lang="en-AU" dirty="0"/>
              <a:t>Should a LEO service expose the underlying jitter and loss to the application, or should it integrate smoothing, and even basic </a:t>
            </a:r>
            <a:r>
              <a:rPr lang="en-AU" dirty="0" err="1"/>
              <a:t>retranmission</a:t>
            </a:r>
            <a:r>
              <a:rPr lang="en-AU" dirty="0"/>
              <a:t> into the service at the cost of a higher delay overhead?</a:t>
            </a:r>
          </a:p>
          <a:p>
            <a:endParaRPr lang="en-AU" dirty="0"/>
          </a:p>
          <a:p>
            <a:endParaRPr lang="en-AU" dirty="0"/>
          </a:p>
        </p:txBody>
      </p:sp>
    </p:spTree>
    <p:extLst>
      <p:ext uri="{BB962C8B-B14F-4D97-AF65-F5344CB8AC3E}">
        <p14:creationId xmlns:p14="http://schemas.microsoft.com/office/powerpoint/2010/main" val="354852577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2C07-2D91-F8D1-B7AB-428B3B286A01}"/>
              </a:ext>
            </a:extLst>
          </p:cNvPr>
          <p:cNvSpPr>
            <a:spLocks noGrp="1"/>
          </p:cNvSpPr>
          <p:nvPr>
            <p:ph type="title"/>
          </p:nvPr>
        </p:nvSpPr>
        <p:spPr/>
        <p:txBody>
          <a:bodyPr/>
          <a:lstStyle/>
          <a:p>
            <a:r>
              <a:rPr lang="en-AU" dirty="0"/>
              <a:t>Does it scale?</a:t>
            </a:r>
          </a:p>
        </p:txBody>
      </p:sp>
      <p:sp>
        <p:nvSpPr>
          <p:cNvPr id="3" name="Content Placeholder 2">
            <a:extLst>
              <a:ext uri="{FF2B5EF4-FFF2-40B4-BE49-F238E27FC236}">
                <a16:creationId xmlns:a16="http://schemas.microsoft.com/office/drawing/2014/main" id="{F5BA9D89-8EA4-140A-2029-5613F6DAA50C}"/>
              </a:ext>
            </a:extLst>
          </p:cNvPr>
          <p:cNvSpPr>
            <a:spLocks noGrp="1"/>
          </p:cNvSpPr>
          <p:nvPr>
            <p:ph idx="1"/>
          </p:nvPr>
        </p:nvSpPr>
        <p:spPr/>
        <p:txBody>
          <a:bodyPr>
            <a:normAutofit fontScale="62500" lnSpcReduction="20000"/>
          </a:bodyPr>
          <a:lstStyle/>
          <a:p>
            <a:pPr marL="0" indent="0">
              <a:buNone/>
            </a:pPr>
            <a:r>
              <a:rPr lang="en-AU" dirty="0"/>
              <a:t>Fibre – well yes, just bury more cable!</a:t>
            </a:r>
          </a:p>
          <a:p>
            <a:pPr marL="0" indent="0">
              <a:buNone/>
            </a:pPr>
            <a:r>
              <a:rPr lang="en-AU" dirty="0"/>
              <a:t>Geo – not really</a:t>
            </a:r>
          </a:p>
          <a:p>
            <a:pPr lvl="1"/>
            <a:r>
              <a:rPr lang="en-AU" dirty="0"/>
              <a:t>Geostationary spacecraft are normally separated by 2 – 3 degrees or arc, so there are some 120 – 180 viable slots. The radio frequencies are also limited to the C, Ku and Ka bands. The on-craft transponders are not steerable so the capacity is provided to a pre-designed footprint</a:t>
            </a:r>
          </a:p>
          <a:p>
            <a:pPr marL="0" indent="0">
              <a:buNone/>
            </a:pPr>
            <a:r>
              <a:rPr lang="en-AU" dirty="0"/>
              <a:t>Leo – unclear, but probably not</a:t>
            </a:r>
          </a:p>
          <a:p>
            <a:pPr lvl="1"/>
            <a:r>
              <a:rPr lang="en-AU" dirty="0"/>
              <a:t>LEO constellations use low altitude eccentric orbits so the number of space craft in a constellation is determined by the inter-craft distance, horizontally and vertically.</a:t>
            </a:r>
          </a:p>
          <a:p>
            <a:pPr lvl="1"/>
            <a:r>
              <a:rPr lang="en-AU" dirty="0" err="1"/>
              <a:t>Starlink</a:t>
            </a:r>
            <a:r>
              <a:rPr lang="en-AU" dirty="0"/>
              <a:t> plan for 12,000 craft, Kuiper (Amazon) place for 3,200, </a:t>
            </a:r>
            <a:r>
              <a:rPr lang="en-AU" dirty="0" err="1"/>
              <a:t>Telesat</a:t>
            </a:r>
            <a:r>
              <a:rPr lang="en-AU" dirty="0"/>
              <a:t> 188, IRTU filings indicate China is planning a constellation with 13,000 craft</a:t>
            </a:r>
          </a:p>
          <a:p>
            <a:pPr lvl="1"/>
            <a:r>
              <a:rPr lang="en-AU" dirty="0"/>
              <a:t>There is an issue with space junk at LEO orbits. Any collision will generate more junk, and the risk of a runaway effect is high if the altitude slots are densely packed</a:t>
            </a:r>
          </a:p>
        </p:txBody>
      </p:sp>
    </p:spTree>
    <p:extLst>
      <p:ext uri="{BB962C8B-B14F-4D97-AF65-F5344CB8AC3E}">
        <p14:creationId xmlns:p14="http://schemas.microsoft.com/office/powerpoint/2010/main" val="196347441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B2041-2B6D-E84B-EBA4-CB82FA3AE172}"/>
              </a:ext>
            </a:extLst>
          </p:cNvPr>
          <p:cNvSpPr>
            <a:spLocks noGrp="1"/>
          </p:cNvSpPr>
          <p:nvPr>
            <p:ph type="title"/>
          </p:nvPr>
        </p:nvSpPr>
        <p:spPr/>
        <p:txBody>
          <a:bodyPr/>
          <a:lstStyle/>
          <a:p>
            <a:r>
              <a:rPr lang="en-AU" dirty="0"/>
              <a:t>What about </a:t>
            </a:r>
            <a:r>
              <a:rPr lang="en-AU" dirty="0" err="1"/>
              <a:t>Starlink</a:t>
            </a:r>
            <a:r>
              <a:rPr lang="en-AU" dirty="0"/>
              <a:t> V2?</a:t>
            </a:r>
          </a:p>
        </p:txBody>
      </p:sp>
      <p:sp>
        <p:nvSpPr>
          <p:cNvPr id="3" name="Text Placeholder 2">
            <a:extLst>
              <a:ext uri="{FF2B5EF4-FFF2-40B4-BE49-F238E27FC236}">
                <a16:creationId xmlns:a16="http://schemas.microsoft.com/office/drawing/2014/main" id="{C4BF49A5-E7AF-D6D9-B517-8915B38C64FB}"/>
              </a:ext>
            </a:extLst>
          </p:cNvPr>
          <p:cNvSpPr>
            <a:spLocks noGrp="1"/>
          </p:cNvSpPr>
          <p:nvPr>
            <p:ph type="body" idx="1"/>
          </p:nvPr>
        </p:nvSpPr>
        <p:spPr/>
        <p:txBody>
          <a:bodyPr/>
          <a:lstStyle/>
          <a:p>
            <a:r>
              <a:rPr lang="en-AU" dirty="0"/>
              <a:t>These satellites are larger, heavier and operate at a higher power level</a:t>
            </a:r>
          </a:p>
          <a:p>
            <a:r>
              <a:rPr lang="en-AU" dirty="0"/>
              <a:t>More bandwidth available, and high achievable data speeds</a:t>
            </a:r>
          </a:p>
          <a:p>
            <a:r>
              <a:rPr lang="en-AU" dirty="0"/>
              <a:t>Incorporate 5G cellular services</a:t>
            </a:r>
          </a:p>
          <a:p>
            <a:r>
              <a:rPr lang="en-AU" dirty="0"/>
              <a:t>Intended to use inter-satellite laser connectors to support packet routing across satellites – details sparse so far</a:t>
            </a:r>
          </a:p>
          <a:p>
            <a:endParaRPr lang="en-AU" dirty="0"/>
          </a:p>
        </p:txBody>
      </p:sp>
    </p:spTree>
    <p:extLst>
      <p:ext uri="{BB962C8B-B14F-4D97-AF65-F5344CB8AC3E}">
        <p14:creationId xmlns:p14="http://schemas.microsoft.com/office/powerpoint/2010/main" val="128512170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9F36D-8E2C-722B-6CDA-DB9FD18906E0}"/>
              </a:ext>
            </a:extLst>
          </p:cNvPr>
          <p:cNvSpPr>
            <a:spLocks noGrp="1"/>
          </p:cNvSpPr>
          <p:nvPr>
            <p:ph type="title"/>
          </p:nvPr>
        </p:nvSpPr>
        <p:spPr/>
        <p:txBody>
          <a:bodyPr/>
          <a:lstStyle/>
          <a:p>
            <a:r>
              <a:rPr lang="en-AU" dirty="0"/>
              <a:t>Questions?</a:t>
            </a:r>
          </a:p>
        </p:txBody>
      </p:sp>
    </p:spTree>
    <p:extLst>
      <p:ext uri="{BB962C8B-B14F-4D97-AF65-F5344CB8AC3E}">
        <p14:creationId xmlns:p14="http://schemas.microsoft.com/office/powerpoint/2010/main" val="268933064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F36EAB-8B5B-3C95-5442-2F523D0F45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564" y="679259"/>
            <a:ext cx="8952434" cy="32948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C1D62C0-452B-8196-ACAB-C73D8D754761}"/>
              </a:ext>
            </a:extLst>
          </p:cNvPr>
          <p:cNvSpPr txBox="1"/>
          <p:nvPr/>
        </p:nvSpPr>
        <p:spPr>
          <a:xfrm>
            <a:off x="4751257" y="4244130"/>
            <a:ext cx="3425938" cy="184666"/>
          </a:xfrm>
          <a:prstGeom prst="rect">
            <a:avLst/>
          </a:prstGeom>
          <a:noFill/>
        </p:spPr>
        <p:txBody>
          <a:bodyPr wrap="none" rtlCol="0">
            <a:spAutoFit/>
          </a:bodyPr>
          <a:lstStyle/>
          <a:p>
            <a:r>
              <a:rPr lang="en-AU" sz="600" dirty="0"/>
              <a:t>https://commons.wikimedia.org/wiki/File:Orbitalaltitudes.jpg </a:t>
            </a:r>
            <a:r>
              <a:rPr lang="en-AU" sz="600" dirty="0">
                <a:latin typeface="Arial" panose="020B0604020202020204" pitchFamily="34" charset="0"/>
              </a:rPr>
              <a:t> </a:t>
            </a:r>
            <a:r>
              <a:rPr lang="en-AU" sz="600" i="1" dirty="0">
                <a:latin typeface="Arial" panose="020B0604020202020204" pitchFamily="34" charset="0"/>
              </a:rPr>
              <a:t>GNU Free Documentation License</a:t>
            </a:r>
            <a:endParaRPr lang="en-AU" sz="1350" dirty="0"/>
          </a:p>
        </p:txBody>
      </p:sp>
      <p:sp>
        <p:nvSpPr>
          <p:cNvPr id="4" name="TextBox 3">
            <a:extLst>
              <a:ext uri="{FF2B5EF4-FFF2-40B4-BE49-F238E27FC236}">
                <a16:creationId xmlns:a16="http://schemas.microsoft.com/office/drawing/2014/main" id="{CA5ACA28-06CA-1036-19B5-7D309CC58A19}"/>
              </a:ext>
            </a:extLst>
          </p:cNvPr>
          <p:cNvSpPr txBox="1"/>
          <p:nvPr/>
        </p:nvSpPr>
        <p:spPr>
          <a:xfrm>
            <a:off x="1843252" y="39877"/>
            <a:ext cx="74754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dirty="0"/>
              <a:t>Leos</a:t>
            </a:r>
          </a:p>
        </p:txBody>
      </p:sp>
      <p:sp>
        <p:nvSpPr>
          <p:cNvPr id="5" name="TextBox 4">
            <a:extLst>
              <a:ext uri="{FF2B5EF4-FFF2-40B4-BE49-F238E27FC236}">
                <a16:creationId xmlns:a16="http://schemas.microsoft.com/office/drawing/2014/main" id="{B775C352-13BA-C74E-B304-0D9BA3F35601}"/>
              </a:ext>
            </a:extLst>
          </p:cNvPr>
          <p:cNvSpPr txBox="1"/>
          <p:nvPr/>
        </p:nvSpPr>
        <p:spPr>
          <a:xfrm>
            <a:off x="7529349" y="174902"/>
            <a:ext cx="74754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dirty="0"/>
              <a:t>Geos</a:t>
            </a:r>
          </a:p>
        </p:txBody>
      </p:sp>
      <p:sp>
        <p:nvSpPr>
          <p:cNvPr id="6" name="Freeform 5">
            <a:extLst>
              <a:ext uri="{FF2B5EF4-FFF2-40B4-BE49-F238E27FC236}">
                <a16:creationId xmlns:a16="http://schemas.microsoft.com/office/drawing/2014/main" id="{9F4E7761-1559-2DE9-89D4-05CD9B454EBF}"/>
              </a:ext>
            </a:extLst>
          </p:cNvPr>
          <p:cNvSpPr/>
          <p:nvPr/>
        </p:nvSpPr>
        <p:spPr>
          <a:xfrm>
            <a:off x="1696314" y="425668"/>
            <a:ext cx="610707" cy="1426911"/>
          </a:xfrm>
          <a:custGeom>
            <a:avLst/>
            <a:gdLst>
              <a:gd name="connsiteX0" fmla="*/ 610707 w 610707"/>
              <a:gd name="connsiteY0" fmla="*/ 0 h 1426911"/>
              <a:gd name="connsiteX1" fmla="*/ 552900 w 610707"/>
              <a:gd name="connsiteY1" fmla="*/ 273269 h 1426911"/>
              <a:gd name="connsiteX2" fmla="*/ 363714 w 610707"/>
              <a:gd name="connsiteY2" fmla="*/ 641131 h 1426911"/>
              <a:gd name="connsiteX3" fmla="*/ 32638 w 610707"/>
              <a:gd name="connsiteY3" fmla="*/ 1397876 h 1426911"/>
              <a:gd name="connsiteX4" fmla="*/ 11617 w 610707"/>
              <a:gd name="connsiteY4" fmla="*/ 1282262 h 1426911"/>
              <a:gd name="connsiteX5" fmla="*/ 27383 w 610707"/>
              <a:gd name="connsiteY5" fmla="*/ 1397876 h 1426911"/>
              <a:gd name="connsiteX6" fmla="*/ 169272 w 610707"/>
              <a:gd name="connsiteY6" fmla="*/ 1303283 h 142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707" h="1426911">
                <a:moveTo>
                  <a:pt x="610707" y="0"/>
                </a:moveTo>
                <a:cubicBezTo>
                  <a:pt x="602386" y="83207"/>
                  <a:pt x="594065" y="166414"/>
                  <a:pt x="552900" y="273269"/>
                </a:cubicBezTo>
                <a:cubicBezTo>
                  <a:pt x="511734" y="380124"/>
                  <a:pt x="450424" y="453697"/>
                  <a:pt x="363714" y="641131"/>
                </a:cubicBezTo>
                <a:cubicBezTo>
                  <a:pt x="277004" y="828565"/>
                  <a:pt x="91321" y="1291021"/>
                  <a:pt x="32638" y="1397876"/>
                </a:cubicBezTo>
                <a:cubicBezTo>
                  <a:pt x="-26045" y="1504731"/>
                  <a:pt x="12493" y="1282262"/>
                  <a:pt x="11617" y="1282262"/>
                </a:cubicBezTo>
                <a:cubicBezTo>
                  <a:pt x="10741" y="1282262"/>
                  <a:pt x="1107" y="1394373"/>
                  <a:pt x="27383" y="1397876"/>
                </a:cubicBezTo>
                <a:cubicBezTo>
                  <a:pt x="53659" y="1401379"/>
                  <a:pt x="111465" y="1352331"/>
                  <a:pt x="169272" y="1303283"/>
                </a:cubicBezTo>
              </a:path>
            </a:pathLst>
          </a:custGeom>
          <a:noFill/>
          <a:ln w="25400" cap="flat">
            <a:solidFill>
              <a:schemeClr val="bg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0000"/>
              </a:solidFill>
              <a:effectLst/>
              <a:uFillTx/>
            </a:endParaRPr>
          </a:p>
        </p:txBody>
      </p:sp>
      <p:sp>
        <p:nvSpPr>
          <p:cNvPr id="8" name="Freeform 7">
            <a:extLst>
              <a:ext uri="{FF2B5EF4-FFF2-40B4-BE49-F238E27FC236}">
                <a16:creationId xmlns:a16="http://schemas.microsoft.com/office/drawing/2014/main" id="{A7133060-8911-9F3C-4A44-AE63521CBB04}"/>
              </a:ext>
            </a:extLst>
          </p:cNvPr>
          <p:cNvSpPr/>
          <p:nvPr/>
        </p:nvSpPr>
        <p:spPr>
          <a:xfrm>
            <a:off x="7510754" y="693682"/>
            <a:ext cx="1030136" cy="1450428"/>
          </a:xfrm>
          <a:custGeom>
            <a:avLst/>
            <a:gdLst>
              <a:gd name="connsiteX0" fmla="*/ 245880 w 1030136"/>
              <a:gd name="connsiteY0" fmla="*/ 0 h 1450428"/>
              <a:gd name="connsiteX1" fmla="*/ 67205 w 1030136"/>
              <a:gd name="connsiteY1" fmla="*/ 630621 h 1450428"/>
              <a:gd name="connsiteX2" fmla="*/ 77715 w 1030136"/>
              <a:gd name="connsiteY2" fmla="*/ 1224455 h 1450428"/>
              <a:gd name="connsiteX3" fmla="*/ 981605 w 1030136"/>
              <a:gd name="connsiteY3" fmla="*/ 1403131 h 1450428"/>
              <a:gd name="connsiteX4" fmla="*/ 918543 w 1030136"/>
              <a:gd name="connsiteY4" fmla="*/ 1277007 h 1450428"/>
              <a:gd name="connsiteX5" fmla="*/ 1013136 w 1030136"/>
              <a:gd name="connsiteY5" fmla="*/ 1397876 h 1450428"/>
              <a:gd name="connsiteX6" fmla="*/ 839715 w 1030136"/>
              <a:gd name="connsiteY6" fmla="*/ 1450428 h 145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136" h="1450428">
                <a:moveTo>
                  <a:pt x="245880" y="0"/>
                </a:moveTo>
                <a:cubicBezTo>
                  <a:pt x="170556" y="213272"/>
                  <a:pt x="95233" y="426545"/>
                  <a:pt x="67205" y="630621"/>
                </a:cubicBezTo>
                <a:cubicBezTo>
                  <a:pt x="39177" y="834697"/>
                  <a:pt x="-74685" y="1095703"/>
                  <a:pt x="77715" y="1224455"/>
                </a:cubicBezTo>
                <a:cubicBezTo>
                  <a:pt x="230115" y="1353207"/>
                  <a:pt x="841467" y="1394372"/>
                  <a:pt x="981605" y="1403131"/>
                </a:cubicBezTo>
                <a:cubicBezTo>
                  <a:pt x="1121743" y="1411890"/>
                  <a:pt x="913288" y="1277883"/>
                  <a:pt x="918543" y="1277007"/>
                </a:cubicBezTo>
                <a:cubicBezTo>
                  <a:pt x="923798" y="1276131"/>
                  <a:pt x="1026274" y="1368973"/>
                  <a:pt x="1013136" y="1397876"/>
                </a:cubicBezTo>
                <a:cubicBezTo>
                  <a:pt x="999998" y="1426779"/>
                  <a:pt x="919856" y="1438603"/>
                  <a:pt x="839715" y="1450428"/>
                </a:cubicBezTo>
              </a:path>
            </a:pathLst>
          </a:custGeom>
          <a:noFill/>
          <a:ln w="25400" cap="flat">
            <a:solidFill>
              <a:schemeClr val="bg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322621387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86703-3D90-6C97-F38B-CCDBB6C8BD49}"/>
              </a:ext>
            </a:extLst>
          </p:cNvPr>
          <p:cNvSpPr>
            <a:spLocks noGrp="1"/>
          </p:cNvSpPr>
          <p:nvPr>
            <p:ph type="title"/>
          </p:nvPr>
        </p:nvSpPr>
        <p:spPr/>
        <p:txBody>
          <a:bodyPr/>
          <a:lstStyle/>
          <a:p>
            <a:r>
              <a:rPr lang="en-AU" dirty="0"/>
              <a:t>Geostationary Earth Orbit</a:t>
            </a:r>
          </a:p>
        </p:txBody>
      </p:sp>
      <p:sp>
        <p:nvSpPr>
          <p:cNvPr id="3" name="Content Placeholder 2">
            <a:extLst>
              <a:ext uri="{FF2B5EF4-FFF2-40B4-BE49-F238E27FC236}">
                <a16:creationId xmlns:a16="http://schemas.microsoft.com/office/drawing/2014/main" id="{A340C341-EC65-2CCF-6ED8-0740CAC893E1}"/>
              </a:ext>
            </a:extLst>
          </p:cNvPr>
          <p:cNvSpPr>
            <a:spLocks noGrp="1"/>
          </p:cNvSpPr>
          <p:nvPr>
            <p:ph idx="1"/>
          </p:nvPr>
        </p:nvSpPr>
        <p:spPr>
          <a:xfrm>
            <a:off x="628650" y="1139361"/>
            <a:ext cx="7886700" cy="2061890"/>
          </a:xfrm>
        </p:spPr>
        <p:txBody>
          <a:bodyPr>
            <a:normAutofit/>
          </a:bodyPr>
          <a:lstStyle/>
          <a:p>
            <a:r>
              <a:rPr lang="en-AU" sz="2000" dirty="0"/>
              <a:t>At an altitude of 35,786km a satellite will orbit the earth with the same period as the earth’s rotation – from the earth it will appear to be stationary in the sky</a:t>
            </a:r>
          </a:p>
        </p:txBody>
      </p:sp>
      <p:pic>
        <p:nvPicPr>
          <p:cNvPr id="4" name="Picture 3">
            <a:extLst>
              <a:ext uri="{FF2B5EF4-FFF2-40B4-BE49-F238E27FC236}">
                <a16:creationId xmlns:a16="http://schemas.microsoft.com/office/drawing/2014/main" id="{A2EF174C-C88D-E300-BC9E-C8AAB0A348C2}"/>
              </a:ext>
            </a:extLst>
          </p:cNvPr>
          <p:cNvPicPr>
            <a:picLocks noChangeAspect="1"/>
          </p:cNvPicPr>
          <p:nvPr/>
        </p:nvPicPr>
        <p:blipFill>
          <a:blip r:embed="rId2"/>
          <a:stretch>
            <a:fillRect/>
          </a:stretch>
        </p:blipFill>
        <p:spPr>
          <a:xfrm>
            <a:off x="222250" y="2417725"/>
            <a:ext cx="4349750" cy="1073426"/>
          </a:xfrm>
          <a:prstGeom prst="rect">
            <a:avLst/>
          </a:prstGeom>
        </p:spPr>
      </p:pic>
      <p:pic>
        <p:nvPicPr>
          <p:cNvPr id="2052" name="Picture 4" descr="How is a Satellite's position fixed in an orbit by a space agency? - Quora">
            <a:extLst>
              <a:ext uri="{FF2B5EF4-FFF2-40B4-BE49-F238E27FC236}">
                <a16:creationId xmlns:a16="http://schemas.microsoft.com/office/drawing/2014/main" id="{699E753F-1898-4ADF-0B0B-361C47943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09061"/>
            <a:ext cx="4572000" cy="29641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839A43-1824-63CA-2FB1-E905C3BFC723}"/>
              </a:ext>
            </a:extLst>
          </p:cNvPr>
          <p:cNvSpPr txBox="1"/>
          <p:nvPr/>
        </p:nvSpPr>
        <p:spPr>
          <a:xfrm>
            <a:off x="5287738" y="4973241"/>
            <a:ext cx="3409908" cy="173124"/>
          </a:xfrm>
          <a:prstGeom prst="rect">
            <a:avLst/>
          </a:prstGeom>
          <a:noFill/>
        </p:spPr>
        <p:txBody>
          <a:bodyPr wrap="none" rtlCol="0">
            <a:spAutoFit/>
          </a:bodyPr>
          <a:lstStyle/>
          <a:p>
            <a:r>
              <a:rPr lang="en-AU" sz="525" dirty="0"/>
              <a:t>https://</a:t>
            </a:r>
            <a:r>
              <a:rPr lang="en-AU" sz="525" dirty="0" err="1"/>
              <a:t>secure.boeingimages.com</a:t>
            </a:r>
            <a:r>
              <a:rPr lang="en-AU" sz="525" dirty="0"/>
              <a:t>/archive/Commercial-Communications-Satellites-Orbit-2F3XC5KQCM9.html</a:t>
            </a:r>
          </a:p>
        </p:txBody>
      </p:sp>
      <p:pic>
        <p:nvPicPr>
          <p:cNvPr id="1026" name="Picture 2">
            <a:extLst>
              <a:ext uri="{FF2B5EF4-FFF2-40B4-BE49-F238E27FC236}">
                <a16:creationId xmlns:a16="http://schemas.microsoft.com/office/drawing/2014/main" id="{83261E72-A938-8714-AF7D-96FDFBC05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753" y="3714233"/>
            <a:ext cx="1588173" cy="11554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D51BE2-3046-F85B-B4F4-05012AEB5B72}"/>
              </a:ext>
            </a:extLst>
          </p:cNvPr>
          <p:cNvSpPr txBox="1"/>
          <p:nvPr/>
        </p:nvSpPr>
        <p:spPr>
          <a:xfrm>
            <a:off x="628650" y="4869657"/>
            <a:ext cx="2771913" cy="150041"/>
          </a:xfrm>
          <a:prstGeom prst="rect">
            <a:avLst/>
          </a:prstGeom>
          <a:noFill/>
        </p:spPr>
        <p:txBody>
          <a:bodyPr wrap="none" rtlCol="0">
            <a:spAutoFit/>
          </a:bodyPr>
          <a:lstStyle/>
          <a:p>
            <a:r>
              <a:rPr lang="en-AU" sz="375" dirty="0"/>
              <a:t>https://commons.wikimedia.org/wiki/File:Communications_satellite_with_TEMPO_spacecraft_model.png – public domain</a:t>
            </a:r>
          </a:p>
        </p:txBody>
      </p:sp>
    </p:spTree>
    <p:extLst>
      <p:ext uri="{BB962C8B-B14F-4D97-AF65-F5344CB8AC3E}">
        <p14:creationId xmlns:p14="http://schemas.microsoft.com/office/powerpoint/2010/main" val="199883740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734F-DA15-483A-D4B8-591EB7CE98E0}"/>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32258561-095B-1C55-28D1-DE4BFDA9D4D7}"/>
              </a:ext>
            </a:extLst>
          </p:cNvPr>
          <p:cNvPicPr>
            <a:picLocks noGrp="1" noChangeAspect="1"/>
          </p:cNvPicPr>
          <p:nvPr>
            <p:ph idx="1"/>
          </p:nvPr>
        </p:nvPicPr>
        <p:blipFill>
          <a:blip r:embed="rId2"/>
          <a:stretch>
            <a:fillRect/>
          </a:stretch>
        </p:blipFill>
        <p:spPr>
          <a:xfrm>
            <a:off x="167500" y="7454"/>
            <a:ext cx="9360563" cy="5143500"/>
          </a:xfrm>
        </p:spPr>
      </p:pic>
      <p:sp>
        <p:nvSpPr>
          <p:cNvPr id="6" name="Title 1">
            <a:extLst>
              <a:ext uri="{FF2B5EF4-FFF2-40B4-BE49-F238E27FC236}">
                <a16:creationId xmlns:a16="http://schemas.microsoft.com/office/drawing/2014/main" id="{515CE5D0-B7A7-8B0D-6E9E-9BEB27B0F45F}"/>
              </a:ext>
            </a:extLst>
          </p:cNvPr>
          <p:cNvSpPr txBox="1">
            <a:spLocks/>
          </p:cNvSpPr>
          <p:nvPr/>
        </p:nvSpPr>
        <p:spPr>
          <a:xfrm>
            <a:off x="742950" y="3881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300" dirty="0">
                <a:solidFill>
                  <a:schemeClr val="bg1"/>
                </a:solidFill>
              </a:rPr>
              <a:t>Low Earth Orbit</a:t>
            </a:r>
          </a:p>
        </p:txBody>
      </p:sp>
      <p:sp>
        <p:nvSpPr>
          <p:cNvPr id="3" name="TextBox 2">
            <a:extLst>
              <a:ext uri="{FF2B5EF4-FFF2-40B4-BE49-F238E27FC236}">
                <a16:creationId xmlns:a16="http://schemas.microsoft.com/office/drawing/2014/main" id="{2587DF56-31C7-CD1D-83C1-EFC86EB1BE6D}"/>
              </a:ext>
            </a:extLst>
          </p:cNvPr>
          <p:cNvSpPr txBox="1"/>
          <p:nvPr/>
        </p:nvSpPr>
        <p:spPr>
          <a:xfrm>
            <a:off x="6233650" y="4906410"/>
            <a:ext cx="3425938" cy="184666"/>
          </a:xfrm>
          <a:prstGeom prst="rect">
            <a:avLst/>
          </a:prstGeom>
          <a:noFill/>
        </p:spPr>
        <p:txBody>
          <a:bodyPr wrap="none" rtlCol="0">
            <a:spAutoFit/>
          </a:bodyPr>
          <a:lstStyle/>
          <a:p>
            <a:r>
              <a:rPr lang="en-AU" sz="600" dirty="0">
                <a:solidFill>
                  <a:schemeClr val="bg1"/>
                </a:solidFill>
              </a:rPr>
              <a:t>https://commons.wikimedia.org/wiki/File:Orbitalaltitudes.jpg </a:t>
            </a:r>
            <a:r>
              <a:rPr lang="en-AU" sz="600" dirty="0">
                <a:solidFill>
                  <a:schemeClr val="bg1"/>
                </a:solidFill>
                <a:latin typeface="Arial" panose="020B0604020202020204" pitchFamily="34" charset="0"/>
              </a:rPr>
              <a:t> </a:t>
            </a:r>
            <a:r>
              <a:rPr lang="en-AU" sz="600" i="1" dirty="0">
                <a:solidFill>
                  <a:schemeClr val="bg1"/>
                </a:solidFill>
                <a:latin typeface="Arial" panose="020B0604020202020204" pitchFamily="34" charset="0"/>
              </a:rPr>
              <a:t>GNU Free Documentation License</a:t>
            </a:r>
            <a:endParaRPr lang="en-AU" sz="1350" dirty="0">
              <a:solidFill>
                <a:schemeClr val="bg1"/>
              </a:solidFill>
            </a:endParaRPr>
          </a:p>
        </p:txBody>
      </p:sp>
    </p:spTree>
    <p:extLst>
      <p:ext uri="{BB962C8B-B14F-4D97-AF65-F5344CB8AC3E}">
        <p14:creationId xmlns:p14="http://schemas.microsoft.com/office/powerpoint/2010/main" val="122159345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760A0-72FA-643F-4534-27ADBE68DBF9}"/>
              </a:ext>
            </a:extLst>
          </p:cNvPr>
          <p:cNvSpPr>
            <a:spLocks noGrp="1"/>
          </p:cNvSpPr>
          <p:nvPr>
            <p:ph type="title"/>
          </p:nvPr>
        </p:nvSpPr>
        <p:spPr/>
        <p:txBody>
          <a:bodyPr/>
          <a:lstStyle/>
          <a:p>
            <a:r>
              <a:rPr lang="en-AU" dirty="0"/>
              <a:t>Low Earth Orbit</a:t>
            </a:r>
          </a:p>
        </p:txBody>
      </p:sp>
      <p:sp>
        <p:nvSpPr>
          <p:cNvPr id="3" name="Content Placeholder 2">
            <a:extLst>
              <a:ext uri="{FF2B5EF4-FFF2-40B4-BE49-F238E27FC236}">
                <a16:creationId xmlns:a16="http://schemas.microsoft.com/office/drawing/2014/main" id="{C870B483-9EB5-9857-722B-F2D6F213CFCA}"/>
              </a:ext>
            </a:extLst>
          </p:cNvPr>
          <p:cNvSpPr>
            <a:spLocks noGrp="1"/>
          </p:cNvSpPr>
          <p:nvPr>
            <p:ph idx="1"/>
          </p:nvPr>
        </p:nvSpPr>
        <p:spPr>
          <a:xfrm>
            <a:off x="96907" y="1266048"/>
            <a:ext cx="9047093" cy="3073573"/>
          </a:xfrm>
        </p:spPr>
        <p:txBody>
          <a:bodyPr>
            <a:normAutofit/>
          </a:bodyPr>
          <a:lstStyle/>
          <a:p>
            <a:r>
              <a:rPr lang="en-AU" sz="1800" dirty="0"/>
              <a:t>LEO satellites are stations between 160km and 2,000km in altitude. The objective is to keep the satellite’s orbit high enough to stop it slowing down by “grazing” the denser parts of the earth’s ionosphere, but not so high that it loses the radiation protection afforded by the Inner Van Allen belt. At a height of 550km, the minimum signal propagation delay to reach the satellite and back is 3.7ms.</a:t>
            </a:r>
          </a:p>
        </p:txBody>
      </p:sp>
      <p:pic>
        <p:nvPicPr>
          <p:cNvPr id="4" name="Picture 3">
            <a:extLst>
              <a:ext uri="{FF2B5EF4-FFF2-40B4-BE49-F238E27FC236}">
                <a16:creationId xmlns:a16="http://schemas.microsoft.com/office/drawing/2014/main" id="{2CCD485A-95BF-910F-256B-41141C1E2298}"/>
              </a:ext>
            </a:extLst>
          </p:cNvPr>
          <p:cNvPicPr>
            <a:picLocks noChangeAspect="1"/>
          </p:cNvPicPr>
          <p:nvPr/>
        </p:nvPicPr>
        <p:blipFill>
          <a:blip r:embed="rId2"/>
          <a:stretch>
            <a:fillRect/>
          </a:stretch>
        </p:blipFill>
        <p:spPr>
          <a:xfrm>
            <a:off x="6297239" y="2705930"/>
            <a:ext cx="2557728" cy="2340665"/>
          </a:xfrm>
          <a:prstGeom prst="rect">
            <a:avLst/>
          </a:prstGeom>
        </p:spPr>
      </p:pic>
      <p:pic>
        <p:nvPicPr>
          <p:cNvPr id="3074" name="Picture 2" descr="Starlink satellites responsible for over 50% of close encounters in space |  Space">
            <a:extLst>
              <a:ext uri="{FF2B5EF4-FFF2-40B4-BE49-F238E27FC236}">
                <a16:creationId xmlns:a16="http://schemas.microsoft.com/office/drawing/2014/main" id="{6BF91EED-3188-527E-19AD-DFCAC3A8F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27621"/>
            <a:ext cx="3519798" cy="22165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56E9FB7-F422-A217-43C9-4EC9EE715A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4889" y="2802834"/>
            <a:ext cx="2792733" cy="23805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5A10E1-7F85-83E0-EC30-A4C108F83CB5}"/>
              </a:ext>
            </a:extLst>
          </p:cNvPr>
          <p:cNvSpPr txBox="1"/>
          <p:nvPr/>
        </p:nvSpPr>
        <p:spPr>
          <a:xfrm>
            <a:off x="6929245" y="5028306"/>
            <a:ext cx="1101584" cy="173124"/>
          </a:xfrm>
          <a:prstGeom prst="rect">
            <a:avLst/>
          </a:prstGeom>
          <a:noFill/>
        </p:spPr>
        <p:txBody>
          <a:bodyPr wrap="none" rtlCol="0">
            <a:spAutoFit/>
          </a:bodyPr>
          <a:lstStyle/>
          <a:p>
            <a:r>
              <a:rPr lang="en-AU" sz="525" dirty="0"/>
              <a:t>screenshot from </a:t>
            </a:r>
            <a:r>
              <a:rPr lang="en-AU" sz="525" dirty="0" err="1"/>
              <a:t>starwatch</a:t>
            </a:r>
            <a:r>
              <a:rPr lang="en-AU" sz="525" dirty="0"/>
              <a:t> app</a:t>
            </a:r>
          </a:p>
        </p:txBody>
      </p:sp>
      <p:sp>
        <p:nvSpPr>
          <p:cNvPr id="6" name="TextBox 5">
            <a:extLst>
              <a:ext uri="{FF2B5EF4-FFF2-40B4-BE49-F238E27FC236}">
                <a16:creationId xmlns:a16="http://schemas.microsoft.com/office/drawing/2014/main" id="{E7988F5E-2BB0-DFDA-50A4-E48082A2C6B6}"/>
              </a:ext>
            </a:extLst>
          </p:cNvPr>
          <p:cNvSpPr txBox="1"/>
          <p:nvPr/>
        </p:nvSpPr>
        <p:spPr>
          <a:xfrm>
            <a:off x="27283" y="5012925"/>
            <a:ext cx="712054" cy="184666"/>
          </a:xfrm>
          <a:prstGeom prst="rect">
            <a:avLst/>
          </a:prstGeom>
          <a:noFill/>
        </p:spPr>
        <p:txBody>
          <a:bodyPr wrap="none" rtlCol="0">
            <a:spAutoFit/>
          </a:bodyPr>
          <a:lstStyle/>
          <a:p>
            <a:r>
              <a:rPr lang="en-AU" sz="600" dirty="0"/>
              <a:t>Image - </a:t>
            </a:r>
            <a:r>
              <a:rPr lang="en-AU" sz="600" dirty="0" err="1"/>
              <a:t>spacex</a:t>
            </a:r>
            <a:endParaRPr lang="en-AU" sz="600" dirty="0"/>
          </a:p>
        </p:txBody>
      </p:sp>
    </p:spTree>
    <p:extLst>
      <p:ext uri="{BB962C8B-B14F-4D97-AF65-F5344CB8AC3E}">
        <p14:creationId xmlns:p14="http://schemas.microsoft.com/office/powerpoint/2010/main" val="153526762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552F-972E-C9BC-E566-7A12D1249A14}"/>
              </a:ext>
            </a:extLst>
          </p:cNvPr>
          <p:cNvSpPr>
            <a:spLocks noGrp="1"/>
          </p:cNvSpPr>
          <p:nvPr>
            <p:ph type="title"/>
          </p:nvPr>
        </p:nvSpPr>
        <p:spPr/>
        <p:txBody>
          <a:bodyPr/>
          <a:lstStyle/>
          <a:p>
            <a:r>
              <a:rPr lang="en-AU" dirty="0"/>
              <a:t>Measuring LEO and GEO services</a:t>
            </a:r>
          </a:p>
        </p:txBody>
      </p:sp>
      <p:sp>
        <p:nvSpPr>
          <p:cNvPr id="3" name="Content Placeholder 2">
            <a:extLst>
              <a:ext uri="{FF2B5EF4-FFF2-40B4-BE49-F238E27FC236}">
                <a16:creationId xmlns:a16="http://schemas.microsoft.com/office/drawing/2014/main" id="{2C8CE8B6-8210-93D8-DC7B-C6686321AD07}"/>
              </a:ext>
            </a:extLst>
          </p:cNvPr>
          <p:cNvSpPr>
            <a:spLocks noGrp="1"/>
          </p:cNvSpPr>
          <p:nvPr>
            <p:ph idx="1"/>
          </p:nvPr>
        </p:nvSpPr>
        <p:spPr/>
        <p:txBody>
          <a:bodyPr>
            <a:normAutofit/>
          </a:bodyPr>
          <a:lstStyle/>
          <a:p>
            <a:r>
              <a:rPr lang="en-AU" sz="2000" dirty="0"/>
              <a:t>Eastern Australia has both LEO and GEO services available</a:t>
            </a:r>
          </a:p>
          <a:p>
            <a:r>
              <a:rPr lang="en-AU" sz="2000" dirty="0"/>
              <a:t>Which provided us with a unique opportunity to test the LEO and GEO services with the same endpoints</a:t>
            </a:r>
          </a:p>
        </p:txBody>
      </p:sp>
      <p:pic>
        <p:nvPicPr>
          <p:cNvPr id="5" name="Picture 4">
            <a:extLst>
              <a:ext uri="{FF2B5EF4-FFF2-40B4-BE49-F238E27FC236}">
                <a16:creationId xmlns:a16="http://schemas.microsoft.com/office/drawing/2014/main" id="{85CB458B-4D57-F372-A5F9-80F5D4BEB813}"/>
              </a:ext>
            </a:extLst>
          </p:cNvPr>
          <p:cNvPicPr>
            <a:picLocks noChangeAspect="1"/>
          </p:cNvPicPr>
          <p:nvPr/>
        </p:nvPicPr>
        <p:blipFill>
          <a:blip r:embed="rId2"/>
          <a:stretch>
            <a:fillRect/>
          </a:stretch>
        </p:blipFill>
        <p:spPr>
          <a:xfrm>
            <a:off x="747742" y="2571750"/>
            <a:ext cx="2107834" cy="2363028"/>
          </a:xfrm>
          <a:prstGeom prst="rect">
            <a:avLst/>
          </a:prstGeom>
        </p:spPr>
      </p:pic>
      <p:cxnSp>
        <p:nvCxnSpPr>
          <p:cNvPr id="7" name="Straight Connector 6">
            <a:extLst>
              <a:ext uri="{FF2B5EF4-FFF2-40B4-BE49-F238E27FC236}">
                <a16:creationId xmlns:a16="http://schemas.microsoft.com/office/drawing/2014/main" id="{25C40558-E13F-5FBA-A3E3-C00D83AAE74A}"/>
              </a:ext>
            </a:extLst>
          </p:cNvPr>
          <p:cNvCxnSpPr>
            <a:cxnSpLocks/>
          </p:cNvCxnSpPr>
          <p:nvPr/>
        </p:nvCxnSpPr>
        <p:spPr>
          <a:xfrm>
            <a:off x="1801659" y="3183007"/>
            <a:ext cx="2365322" cy="21617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07DEC49-4E58-09E1-C332-8B5ADF5CDA4F}"/>
              </a:ext>
            </a:extLst>
          </p:cNvPr>
          <p:cNvCxnSpPr/>
          <p:nvPr/>
        </p:nvCxnSpPr>
        <p:spPr>
          <a:xfrm flipH="1">
            <a:off x="1900859" y="3391728"/>
            <a:ext cx="2236304" cy="110324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9773AC5B-96D9-C5D6-509F-C8BD2348974D}"/>
              </a:ext>
            </a:extLst>
          </p:cNvPr>
          <p:cNvSpPr/>
          <p:nvPr/>
        </p:nvSpPr>
        <p:spPr>
          <a:xfrm>
            <a:off x="4156238" y="3213269"/>
            <a:ext cx="184970" cy="273591"/>
          </a:xfrm>
          <a:custGeom>
            <a:avLst/>
            <a:gdLst>
              <a:gd name="connsiteX0" fmla="*/ 24262 w 246626"/>
              <a:gd name="connsiteY0" fmla="*/ 9346 h 364788"/>
              <a:gd name="connsiteX1" fmla="*/ 24262 w 246626"/>
              <a:gd name="connsiteY1" fmla="*/ 357216 h 364788"/>
              <a:gd name="connsiteX2" fmla="*/ 232984 w 246626"/>
              <a:gd name="connsiteY2" fmla="*/ 237946 h 364788"/>
              <a:gd name="connsiteX3" fmla="*/ 203166 w 246626"/>
              <a:gd name="connsiteY3" fmla="*/ 108738 h 364788"/>
              <a:gd name="connsiteX4" fmla="*/ 24262 w 246626"/>
              <a:gd name="connsiteY4" fmla="*/ 9346 h 36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26" h="364788">
                <a:moveTo>
                  <a:pt x="24262" y="9346"/>
                </a:moveTo>
                <a:cubicBezTo>
                  <a:pt x="-5555" y="50759"/>
                  <a:pt x="-10525" y="319116"/>
                  <a:pt x="24262" y="357216"/>
                </a:cubicBezTo>
                <a:cubicBezTo>
                  <a:pt x="59049" y="395316"/>
                  <a:pt x="203167" y="279359"/>
                  <a:pt x="232984" y="237946"/>
                </a:cubicBezTo>
                <a:cubicBezTo>
                  <a:pt x="262801" y="196533"/>
                  <a:pt x="239610" y="141868"/>
                  <a:pt x="203166" y="108738"/>
                </a:cubicBezTo>
                <a:cubicBezTo>
                  <a:pt x="166723" y="75608"/>
                  <a:pt x="54079" y="-32067"/>
                  <a:pt x="24262" y="934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 name="Freeform 11">
            <a:extLst>
              <a:ext uri="{FF2B5EF4-FFF2-40B4-BE49-F238E27FC236}">
                <a16:creationId xmlns:a16="http://schemas.microsoft.com/office/drawing/2014/main" id="{FC3B1BB7-E521-3D0F-33F8-9D43692C58BF}"/>
              </a:ext>
            </a:extLst>
          </p:cNvPr>
          <p:cNvSpPr/>
          <p:nvPr/>
        </p:nvSpPr>
        <p:spPr>
          <a:xfrm>
            <a:off x="7699538" y="3753264"/>
            <a:ext cx="184970" cy="273591"/>
          </a:xfrm>
          <a:custGeom>
            <a:avLst/>
            <a:gdLst>
              <a:gd name="connsiteX0" fmla="*/ 24262 w 246626"/>
              <a:gd name="connsiteY0" fmla="*/ 9346 h 364788"/>
              <a:gd name="connsiteX1" fmla="*/ 24262 w 246626"/>
              <a:gd name="connsiteY1" fmla="*/ 357216 h 364788"/>
              <a:gd name="connsiteX2" fmla="*/ 232984 w 246626"/>
              <a:gd name="connsiteY2" fmla="*/ 237946 h 364788"/>
              <a:gd name="connsiteX3" fmla="*/ 203166 w 246626"/>
              <a:gd name="connsiteY3" fmla="*/ 108738 h 364788"/>
              <a:gd name="connsiteX4" fmla="*/ 24262 w 246626"/>
              <a:gd name="connsiteY4" fmla="*/ 9346 h 36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26" h="364788">
                <a:moveTo>
                  <a:pt x="24262" y="9346"/>
                </a:moveTo>
                <a:cubicBezTo>
                  <a:pt x="-5555" y="50759"/>
                  <a:pt x="-10525" y="319116"/>
                  <a:pt x="24262" y="357216"/>
                </a:cubicBezTo>
                <a:cubicBezTo>
                  <a:pt x="59049" y="395316"/>
                  <a:pt x="203167" y="279359"/>
                  <a:pt x="232984" y="237946"/>
                </a:cubicBezTo>
                <a:cubicBezTo>
                  <a:pt x="262801" y="196533"/>
                  <a:pt x="239610" y="141868"/>
                  <a:pt x="203166" y="108738"/>
                </a:cubicBezTo>
                <a:cubicBezTo>
                  <a:pt x="166723" y="75608"/>
                  <a:pt x="54079" y="-32067"/>
                  <a:pt x="24262" y="934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a:extLst>
              <a:ext uri="{FF2B5EF4-FFF2-40B4-BE49-F238E27FC236}">
                <a16:creationId xmlns:a16="http://schemas.microsoft.com/office/drawing/2014/main" id="{5DC1985E-1C57-310E-D63A-6CFCBC65BEFD}"/>
              </a:ext>
            </a:extLst>
          </p:cNvPr>
          <p:cNvCxnSpPr>
            <a:cxnSpLocks/>
          </p:cNvCxnSpPr>
          <p:nvPr/>
        </p:nvCxnSpPr>
        <p:spPr>
          <a:xfrm>
            <a:off x="1801659" y="3213269"/>
            <a:ext cx="5816282" cy="65075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43EB359-7A98-BE22-EB40-9805C563DFC8}"/>
              </a:ext>
            </a:extLst>
          </p:cNvPr>
          <p:cNvCxnSpPr>
            <a:cxnSpLocks/>
          </p:cNvCxnSpPr>
          <p:nvPr/>
        </p:nvCxnSpPr>
        <p:spPr>
          <a:xfrm flipV="1">
            <a:off x="1881783" y="3864025"/>
            <a:ext cx="5736158" cy="63094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B228C86-9907-7801-E601-25AD6DD049E2}"/>
              </a:ext>
            </a:extLst>
          </p:cNvPr>
          <p:cNvSpPr txBox="1"/>
          <p:nvPr/>
        </p:nvSpPr>
        <p:spPr>
          <a:xfrm>
            <a:off x="4420630" y="3183007"/>
            <a:ext cx="1752403" cy="300082"/>
          </a:xfrm>
          <a:prstGeom prst="rect">
            <a:avLst/>
          </a:prstGeom>
          <a:noFill/>
        </p:spPr>
        <p:txBody>
          <a:bodyPr wrap="none" rtlCol="0">
            <a:spAutoFit/>
          </a:bodyPr>
          <a:lstStyle/>
          <a:p>
            <a:r>
              <a:rPr lang="en-AU" sz="1350" dirty="0" err="1"/>
              <a:t>Starlink</a:t>
            </a:r>
            <a:r>
              <a:rPr lang="en-AU" sz="1350" dirty="0"/>
              <a:t> LEO service</a:t>
            </a:r>
          </a:p>
        </p:txBody>
      </p:sp>
      <p:sp>
        <p:nvSpPr>
          <p:cNvPr id="20" name="TextBox 19">
            <a:extLst>
              <a:ext uri="{FF2B5EF4-FFF2-40B4-BE49-F238E27FC236}">
                <a16:creationId xmlns:a16="http://schemas.microsoft.com/office/drawing/2014/main" id="{CA6DBCAD-F5F6-2301-2415-9478DA28E6E0}"/>
              </a:ext>
            </a:extLst>
          </p:cNvPr>
          <p:cNvSpPr txBox="1"/>
          <p:nvPr/>
        </p:nvSpPr>
        <p:spPr>
          <a:xfrm>
            <a:off x="6917313" y="4102692"/>
            <a:ext cx="2031325" cy="300082"/>
          </a:xfrm>
          <a:prstGeom prst="rect">
            <a:avLst/>
          </a:prstGeom>
          <a:noFill/>
        </p:spPr>
        <p:txBody>
          <a:bodyPr wrap="none" rtlCol="0">
            <a:spAutoFit/>
          </a:bodyPr>
          <a:lstStyle/>
          <a:p>
            <a:r>
              <a:rPr lang="en-AU" sz="1350" dirty="0" err="1"/>
              <a:t>Skymuster</a:t>
            </a:r>
            <a:r>
              <a:rPr lang="en-AU" sz="1350" dirty="0"/>
              <a:t> GEO service</a:t>
            </a:r>
          </a:p>
        </p:txBody>
      </p:sp>
    </p:spTree>
    <p:extLst>
      <p:ext uri="{BB962C8B-B14F-4D97-AF65-F5344CB8AC3E}">
        <p14:creationId xmlns:p14="http://schemas.microsoft.com/office/powerpoint/2010/main" val="348367161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A4B60-0719-1CC1-4A41-90DAC1DA3353}"/>
              </a:ext>
            </a:extLst>
          </p:cNvPr>
          <p:cNvSpPr>
            <a:spLocks noGrp="1"/>
          </p:cNvSpPr>
          <p:nvPr>
            <p:ph type="title"/>
          </p:nvPr>
        </p:nvSpPr>
        <p:spPr/>
        <p:txBody>
          <a:bodyPr/>
          <a:lstStyle/>
          <a:p>
            <a:r>
              <a:rPr lang="en-AU" dirty="0"/>
              <a:t>Test Regime</a:t>
            </a:r>
          </a:p>
        </p:txBody>
      </p:sp>
      <p:sp>
        <p:nvSpPr>
          <p:cNvPr id="3" name="Content Placeholder 2">
            <a:extLst>
              <a:ext uri="{FF2B5EF4-FFF2-40B4-BE49-F238E27FC236}">
                <a16:creationId xmlns:a16="http://schemas.microsoft.com/office/drawing/2014/main" id="{CF97B287-33B9-D91E-A027-CDBB52AF5082}"/>
              </a:ext>
            </a:extLst>
          </p:cNvPr>
          <p:cNvSpPr>
            <a:spLocks noGrp="1"/>
          </p:cNvSpPr>
          <p:nvPr>
            <p:ph idx="1"/>
          </p:nvPr>
        </p:nvSpPr>
        <p:spPr/>
        <p:txBody>
          <a:bodyPr/>
          <a:lstStyle/>
          <a:p>
            <a:r>
              <a:rPr lang="en-AU" dirty="0"/>
              <a:t>We’ll use 3 different TCP congestion control algorithms: Reno, Cubic and BBR</a:t>
            </a:r>
          </a:p>
          <a:p>
            <a:r>
              <a:rPr lang="en-AU" dirty="0"/>
              <a:t>We’ll compare three different access regimes: fibre, GEO (</a:t>
            </a:r>
            <a:r>
              <a:rPr lang="en-AU" dirty="0" err="1"/>
              <a:t>AUSsat</a:t>
            </a:r>
            <a:r>
              <a:rPr lang="en-AU" dirty="0"/>
              <a:t>) and LEO (</a:t>
            </a:r>
            <a:r>
              <a:rPr lang="en-AU" dirty="0" err="1"/>
              <a:t>Starlink</a:t>
            </a:r>
            <a:r>
              <a:rPr lang="en-AU" dirty="0"/>
              <a:t>)</a:t>
            </a:r>
          </a:p>
          <a:p>
            <a:r>
              <a:rPr lang="en-AU" dirty="0"/>
              <a:t>We used an Intel NUC running Debian 10, and </a:t>
            </a:r>
            <a:r>
              <a:rPr lang="en-AU" i="1" dirty="0"/>
              <a:t>iperf3 </a:t>
            </a:r>
            <a:r>
              <a:rPr lang="en-AU" dirty="0"/>
              <a:t> to load the circuits</a:t>
            </a:r>
            <a:endParaRPr lang="en-AU" i="1" dirty="0"/>
          </a:p>
        </p:txBody>
      </p:sp>
    </p:spTree>
    <p:extLst>
      <p:ext uri="{BB962C8B-B14F-4D97-AF65-F5344CB8AC3E}">
        <p14:creationId xmlns:p14="http://schemas.microsoft.com/office/powerpoint/2010/main" val="2393646368"/>
      </p:ext>
    </p:extLst>
  </p:cSld>
  <p:clrMapOvr>
    <a:masterClrMapping/>
  </p:clrMapOvr>
  <p:transition spd="med"/>
</p:sld>
</file>

<file path=ppt/theme/theme1.xml><?xml version="1.0" encoding="utf-8"?>
<a:theme xmlns:a="http://schemas.openxmlformats.org/drawingml/2006/main" name="APNIC33PowerPointTemplateFinal">
  <a:themeElements>
    <a:clrScheme name="Custom 2">
      <a:dk1>
        <a:sysClr val="windowText" lastClr="000000"/>
      </a:dk1>
      <a:lt1>
        <a:sysClr val="window" lastClr="FFFFFF"/>
      </a:lt1>
      <a:dk2>
        <a:srgbClr val="05329D"/>
      </a:dk2>
      <a:lt2>
        <a:srgbClr val="E3DED1"/>
      </a:lt2>
      <a:accent1>
        <a:srgbClr val="05329D"/>
      </a:accent1>
      <a:accent2>
        <a:srgbClr val="256FC5"/>
      </a:accent2>
      <a:accent3>
        <a:srgbClr val="69A8D9"/>
      </a:accent3>
      <a:accent4>
        <a:srgbClr val="4B1856"/>
      </a:accent4>
      <a:accent5>
        <a:srgbClr val="D17515"/>
      </a:accent5>
      <a:accent6>
        <a:srgbClr val="2E630B"/>
      </a:accent6>
      <a:hlink>
        <a:srgbClr val="2571C8"/>
      </a:hlink>
      <a:folHlink>
        <a:srgbClr val="F7A032"/>
      </a:folHlink>
    </a:clrScheme>
    <a:fontScheme name="APNIC33PowerPointTemplateFinal">
      <a:majorFont>
        <a:latin typeface="Calibri"/>
        <a:ea typeface="Calibri"/>
        <a:cs typeface="Calibri"/>
      </a:majorFont>
      <a:minorFont>
        <a:latin typeface="Helvetica"/>
        <a:ea typeface="Helvetica"/>
        <a:cs typeface="Helvetica"/>
      </a:minorFont>
    </a:fontScheme>
    <a:fmtScheme name="APNIC33PowerPointTemplateFin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PNIC33PowerPointTemplateFinal">
  <a:themeElements>
    <a:clrScheme name="APNIC33PowerPointTemplateFinal">
      <a:dk1>
        <a:srgbClr val="000000"/>
      </a:dk1>
      <a:lt1>
        <a:srgbClr val="FFFFFF"/>
      </a:lt1>
      <a:dk2>
        <a:srgbClr val="A7A7A7"/>
      </a:dk2>
      <a:lt2>
        <a:srgbClr val="535353"/>
      </a:lt2>
      <a:accent1>
        <a:srgbClr val="004FBA"/>
      </a:accent1>
      <a:accent2>
        <a:srgbClr val="F27D0A"/>
      </a:accent2>
      <a:accent3>
        <a:srgbClr val="590F4A"/>
      </a:accent3>
      <a:accent4>
        <a:srgbClr val="166813"/>
      </a:accent4>
      <a:accent5>
        <a:srgbClr val="C40836"/>
      </a:accent5>
      <a:accent6>
        <a:srgbClr val="FFCF0A"/>
      </a:accent6>
      <a:hlink>
        <a:srgbClr val="0000FF"/>
      </a:hlink>
      <a:folHlink>
        <a:srgbClr val="FF00FF"/>
      </a:folHlink>
    </a:clrScheme>
    <a:fontScheme name="APNIC33PowerPointTemplateFinal">
      <a:majorFont>
        <a:latin typeface="Calibri"/>
        <a:ea typeface="Calibri"/>
        <a:cs typeface="Calibri"/>
      </a:majorFont>
      <a:minorFont>
        <a:latin typeface="Helvetica"/>
        <a:ea typeface="Helvetica"/>
        <a:cs typeface="Helvetica"/>
      </a:minorFont>
    </a:fontScheme>
    <a:fmtScheme name="APNIC33PowerPointTemplateFin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f3c9ee7b-9546-4620-8385-476b7c847cc0" xsi:nil="true"/>
    <MediaServiceAutoKeyPoints xmlns="f3c9ee7b-9546-4620-8385-476b7c847cc0" xsi:nil="true"/>
    <MediaServiceEventHashCode xmlns="f3c9ee7b-9546-4620-8385-476b7c847cc0" xsi:nil="true"/>
    <MediaServiceAutoTags xmlns="f3c9ee7b-9546-4620-8385-476b7c847cc0" xsi:nil="true"/>
    <MediaServiceDateTaken xmlns="f3c9ee7b-9546-4620-8385-476b7c847cc0" xsi:nil="true"/>
    <MediaServiceGenerationTime xmlns="f3c9ee7b-9546-4620-8385-476b7c847cc0" xsi:nil="true"/>
    <MediaServiceFastMetadata xmlns="f3c9ee7b-9546-4620-8385-476b7c847cc0" xsi:nil="true"/>
    <MediaServiceLocation xmlns="f3c9ee7b-9546-4620-8385-476b7c847cc0" xsi:nil="true"/>
    <lcf76f155ced4ddcb4097134ff3c332f xmlns="f3c9ee7b-9546-4620-8385-476b7c847cc0">
      <Terms xmlns="http://schemas.microsoft.com/office/infopath/2007/PartnerControls"/>
    </lcf76f155ced4ddcb4097134ff3c332f>
    <MediaServiceOCR xmlns="f3c9ee7b-9546-4620-8385-476b7c847cc0" xsi:nil="true"/>
    <TaxCatchAll xmlns="4c5ba48c-5779-4b66-942e-d4cc880d4d67" xsi:nil="true"/>
    <MediaServiceMetadata xmlns="f3c9ee7b-9546-4620-8385-476b7c847cc0" xsi:nil="true"/>
    <MediaServiceKeyPoints xmlns="f3c9ee7b-9546-4620-8385-476b7c847cc0" xsi:nil="true"/>
    <SharedWithUsers xmlns="4c5ba48c-5779-4b66-942e-d4cc880d4d67">
      <UserInfo>
        <DisplayName>Aye Clark</DisplayName>
        <AccountId>15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B6ED2131CEA984986EFCDC9C825AB3B" ma:contentTypeVersion="5" ma:contentTypeDescription="Create a new document." ma:contentTypeScope="" ma:versionID="85d53d2680be93be3d6b72973c29db78">
  <xsd:schema xmlns:xsd="http://www.w3.org/2001/XMLSchema" xmlns:xs="http://www.w3.org/2001/XMLSchema" xmlns:p="http://schemas.microsoft.com/office/2006/metadata/properties" xmlns:ns2="4c5ba48c-5779-4b66-942e-d4cc880d4d67" xmlns:ns3="f3c9ee7b-9546-4620-8385-476b7c847cc0" targetNamespace="http://schemas.microsoft.com/office/2006/metadata/properties" ma:root="true" ma:fieldsID="4e7d61b6c47027c1def366df7cd8c80e" ns2:_="" ns3:_="">
    <xsd:import namespace="4c5ba48c-5779-4b66-942e-d4cc880d4d67"/>
    <xsd:import namespace="f3c9ee7b-9546-4620-8385-476b7c847cc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5ba48c-5779-4b66-942e-d4cc880d4d6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81f2d0d-d1de-45f7-83cd-3d9758dcf36a}" ma:internalName="TaxCatchAll" ma:showField="CatchAllData" ma:web="4c5ba48c-5779-4b66-942e-d4cc880d4d6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3c9ee7b-9546-4620-8385-476b7c847cc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false">
      <xsd:simpleType>
        <xsd:restriction base="dms:Note"/>
      </xsd:simpleType>
    </xsd:element>
    <xsd:element name="MediaServiceFastMetadata" ma:index="11" nillable="true" ma:displayName="MediaServiceFastMetadata" ma:hidden="true" ma:internalName="MediaServiceFastMetadata" ma:readOnly="false">
      <xsd:simpleType>
        <xsd:restriction base="dms:Note"/>
      </xsd:simpleType>
    </xsd:element>
    <xsd:element name="MediaServiceDateTaken" ma:index="12" nillable="true" ma:displayName="MediaServiceDateTaken" ma:hidden="true" ma:internalName="MediaServiceDateTaken" ma:readOnly="false">
      <xsd:simpleType>
        <xsd:restriction base="dms:Text"/>
      </xsd:simpleType>
    </xsd:element>
    <xsd:element name="MediaServiceAutoTags" ma:index="13" nillable="true" ma:displayName="MediaServiceAutoTags" ma:internalName="MediaServiceAutoTags" ma:readOnly="false">
      <xsd:simpleType>
        <xsd:restriction base="dms:Text"/>
      </xsd:simpleType>
    </xsd:element>
    <xsd:element name="MediaServiceOCR" ma:index="14" nillable="true" ma:displayName="MediaServiceOCR" ma:internalName="MediaServiceOCR" ma:readOnly="false">
      <xsd:simpleType>
        <xsd:restriction base="dms:Note">
          <xsd:maxLength value="255"/>
        </xsd:restriction>
      </xsd:simpleType>
    </xsd:element>
    <xsd:element name="MediaServiceEventHashCode" ma:index="15" nillable="true" ma:displayName="MediaServiceEventHashCode" ma:hidden="true" ma:internalName="MediaServiceEventHashCode" ma:readOnly="false">
      <xsd:simpleType>
        <xsd:restriction base="dms:Text"/>
      </xsd:simpleType>
    </xsd:element>
    <xsd:element name="MediaServiceGenerationTime" ma:index="16" nillable="true" ma:displayName="MediaServiceGenerationTime" ma:hidden="true" ma:internalName="MediaServiceGenerationTime" ma:readOnly="false">
      <xsd:simpleType>
        <xsd:restriction base="dms:Text"/>
      </xsd:simpleType>
    </xsd:element>
    <xsd:element name="MediaServiceLocation" ma:index="17" nillable="true" ma:displayName="MediaServiceLocation" ma:internalName="MediaServiceLocation" ma:readOnly="false">
      <xsd:simpleType>
        <xsd:restriction base="dms:Text"/>
      </xsd:simpleType>
    </xsd:element>
    <xsd:element name="MediaServiceAutoKeyPoints" ma:index="18" nillable="true" ma:displayName="MediaServiceAutoKeyPoints" ma:hidden="true" ma:internalName="MediaServiceAutoKeyPoints" ma:readOnly="false">
      <xsd:simpleType>
        <xsd:restriction base="dms:Note"/>
      </xsd:simpleType>
    </xsd:element>
    <xsd:element name="MediaServiceKeyPoints" ma:index="19" nillable="true" ma:displayName="KeyPoints" ma:internalName="MediaServiceKeyPoints" ma:readOnly="false">
      <xsd:simpleType>
        <xsd:restriction base="dms:Note">
          <xsd:maxLength value="255"/>
        </xsd:restriction>
      </xsd:simpleType>
    </xsd:element>
    <xsd:element name="MediaLengthInSeconds" ma:index="20" nillable="true" ma:displayName="Length (seconds)" ma:internalName="MediaLengthInSeconds" ma:readOnly="fals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4787e27-19c0-48e5-b6e2-2b1c5cdda77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3D8985-AA34-43AB-ABB8-E163908B4F28}">
  <ds:schemaRefs>
    <ds:schemaRef ds:uri="4c5ba48c-5779-4b66-942e-d4cc880d4d67"/>
    <ds:schemaRef ds:uri="f3c9ee7b-9546-4620-8385-476b7c847cc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941F973-45A1-418C-89EF-A6B1564B9962}">
  <ds:schemaRefs>
    <ds:schemaRef ds:uri="http://schemas.microsoft.com/sharepoint/v3/contenttype/forms"/>
  </ds:schemaRefs>
</ds:datastoreItem>
</file>

<file path=customXml/itemProps3.xml><?xml version="1.0" encoding="utf-8"?>
<ds:datastoreItem xmlns:ds="http://schemas.openxmlformats.org/officeDocument/2006/customXml" ds:itemID="{BAB7D97F-61F4-487C-AC34-E76107B4E8BD}">
  <ds:schemaRefs>
    <ds:schemaRef ds:uri="4c5ba48c-5779-4b66-942e-d4cc880d4d67"/>
    <ds:schemaRef ds:uri="f3c9ee7b-9546-4620-8385-476b7c847c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17</TotalTime>
  <Words>1459</Words>
  <Application>Microsoft Macintosh PowerPoint</Application>
  <PresentationFormat>On-screen Show (16:9)</PresentationFormat>
  <Paragraphs>120</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AhnbergHand</vt:lpstr>
      <vt:lpstr>Arial</vt:lpstr>
      <vt:lpstr>Calibri</vt:lpstr>
      <vt:lpstr>Courier New</vt:lpstr>
      <vt:lpstr>Helvetica</vt:lpstr>
      <vt:lpstr>Powderfinger Type</vt:lpstr>
      <vt:lpstr>APNIC33PowerPointTemplateFinal</vt:lpstr>
      <vt:lpstr>LEOs and GEOs</vt:lpstr>
      <vt:lpstr>PowerPoint Presentation</vt:lpstr>
      <vt:lpstr>Newtonian Physics</vt:lpstr>
      <vt:lpstr>PowerPoint Presentation</vt:lpstr>
      <vt:lpstr>Geostationary Earth Orbit</vt:lpstr>
      <vt:lpstr>PowerPoint Presentation</vt:lpstr>
      <vt:lpstr>Low Earth Orbit</vt:lpstr>
      <vt:lpstr>Measuring LEO and GEO services</vt:lpstr>
      <vt:lpstr>Test Regime</vt:lpstr>
      <vt:lpstr>Flow Control Algorithms</vt:lpstr>
      <vt:lpstr>Terrestrial Fibre</vt:lpstr>
      <vt:lpstr>Fibre – 2 Stream Reno</vt:lpstr>
      <vt:lpstr>Fibre – 2 Stream Cubic</vt:lpstr>
      <vt:lpstr>Fibre – 2 Stream BBR</vt:lpstr>
      <vt:lpstr>Protocol Performance over Fibre</vt:lpstr>
      <vt:lpstr>GEO Service – sold as a 45Mbps service</vt:lpstr>
      <vt:lpstr>GEO – 2 Stream Reno</vt:lpstr>
      <vt:lpstr>GEO – 2 Stream Cubic</vt:lpstr>
      <vt:lpstr>GEO – 2 Stream BBR</vt:lpstr>
      <vt:lpstr>Protocol Performance over a GEO circuit</vt:lpstr>
      <vt:lpstr>Would a TCP accelerator help when using a GEO service?</vt:lpstr>
      <vt:lpstr>Would a TCP accelerator help when using a GEO service?</vt:lpstr>
      <vt:lpstr>Starlink LEO service</vt:lpstr>
      <vt:lpstr>Starlink LEO service</vt:lpstr>
      <vt:lpstr>Starlink LEO service</vt:lpstr>
      <vt:lpstr>Starlink RTT Ping Times</vt:lpstr>
      <vt:lpstr>Starlink – 2 Stream Reno</vt:lpstr>
      <vt:lpstr>Starlink – 2 Stream Cubic</vt:lpstr>
      <vt:lpstr>Starlink – 2 Stream BBR</vt:lpstr>
      <vt:lpstr>Observations from this data</vt:lpstr>
      <vt:lpstr>More measurements needed …</vt:lpstr>
      <vt:lpstr>Does it scale?</vt:lpstr>
      <vt:lpstr>What about Starlink V2?</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cp:lastModifiedBy>Geoff Huston</cp:lastModifiedBy>
  <cp:revision>4</cp:revision>
  <dcterms:modified xsi:type="dcterms:W3CDTF">2023-02-20T01:59:35Z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0x010100BB6ED2131CEA984986EFCDC9C825AB3B</vt:lpwstr>
  </property>
  <property fmtid="{D5CDD505-2E9C-101B-9397-08002B2CF9AE}" pid="3" name="MSIP_Label_66ca7b2a-4f6d-4766-806a-1a0c76ea1c59_Enabled">
    <vt:lpwstr>true</vt:lpwstr>
  </property>
  <property fmtid="{D5CDD505-2E9C-101B-9397-08002B2CF9AE}" pid="4" name="MSIP_Label_66ca7b2a-4f6d-4766-806a-1a0c76ea1c59_SetDate">
    <vt:lpwstr>2022-10-10T23:01:51Z</vt:lpwstr>
  </property>
  <property fmtid="{D5CDD505-2E9C-101B-9397-08002B2CF9AE}" pid="5" name="MSIP_Label_66ca7b2a-4f6d-4766-806a-1a0c76ea1c59_Method">
    <vt:lpwstr>Standard</vt:lpwstr>
  </property>
  <property fmtid="{D5CDD505-2E9C-101B-9397-08002B2CF9AE}" pid="6" name="MSIP_Label_66ca7b2a-4f6d-4766-806a-1a0c76ea1c59_Name">
    <vt:lpwstr>Internal</vt:lpwstr>
  </property>
  <property fmtid="{D5CDD505-2E9C-101B-9397-08002B2CF9AE}" pid="7" name="MSIP_Label_66ca7b2a-4f6d-4766-806a-1a0c76ea1c59_SiteId">
    <vt:lpwstr>127d8d0d-7ccf-473d-ab09-6e44ad752ded</vt:lpwstr>
  </property>
  <property fmtid="{D5CDD505-2E9C-101B-9397-08002B2CF9AE}" pid="8" name="MSIP_Label_66ca7b2a-4f6d-4766-806a-1a0c76ea1c59_ActionId">
    <vt:lpwstr>15dc2786-8449-4ba0-9cc2-d07c52178842</vt:lpwstr>
  </property>
  <property fmtid="{D5CDD505-2E9C-101B-9397-08002B2CF9AE}" pid="9" name="MSIP_Label_66ca7b2a-4f6d-4766-806a-1a0c76ea1c59_ContentBits">
    <vt:lpwstr>0</vt:lpwstr>
  </property>
  <property fmtid="{D5CDD505-2E9C-101B-9397-08002B2CF9AE}" pid="10" name="MediaServiceImageTags">
    <vt:lpwstr/>
  </property>
</Properties>
</file>